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7348200" cy="9756775"/>
  <p:notesSz cx="7559675" cy="10691813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7"/>
    <p:restoredTop sz="94745"/>
  </p:normalViewPr>
  <p:slideViewPr>
    <p:cSldViewPr snapToGrid="0">
      <p:cViewPr varScale="1">
        <p:scale>
          <a:sx n="72" d="100"/>
          <a:sy n="72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2B3FD8-C0F3-4DA4-86CD-3FC643EADEB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ACF79-C7FA-4CFE-9F9D-0883DE6EFA8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CB4FF-758C-4EB1-8B54-9438B0F5BA8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55B5D-A6A2-4A00-A0D1-DE44335F2A0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F6D14B7-8D01-4144-AEF3-EE98DED0D776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29455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B14836-4AD5-41ED-BC05-108915F389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5E339-2490-48C5-9EB5-2436E54AC03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596F5E9-3953-4F88-8B07-710C47D622A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85E0-1C95-4D19-95AD-54E2B7007AB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FC0AF-BB1D-4B94-B930-B0261E9B860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16605-D9AA-49A6-AF5D-0D9468A028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C8BC5C4-043D-437B-8495-380AE8F11F2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5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6C30C-06E6-4809-8CDA-D07284D000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A9FB0F-64A3-4F52-9A91-DFE2EA55F132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89BF0-7133-405C-A41E-DB3B5BB259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9755C-2AB8-4D29-8783-1F9069C75D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934AD-FB81-45D9-BCAF-A3B0A6581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4861D1B-5887-4B53-A5BA-459A57F6DD22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49B47-B871-4812-9422-1F81910EE1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A454D-0DA5-4CEE-8336-0EAE7D1542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C2155-C6BC-46B9-B56C-507BEBCB95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E92548-38FA-4874-96E8-3E5CDA61FA3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10E90-2C9F-4E94-9500-60555D41C9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393E6-68EC-43D3-8373-EB5DB498D4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F1A7C-9C76-47BC-AE89-C16321CC9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91E3EAE-F722-4EDF-B672-FF5A22C3713D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BC2AF-D2E2-4DC6-8D4D-51101B0B63B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8C1B6-8538-4FAE-8E1F-08D826442C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86E0E-9564-4C25-96B2-01506FC74D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204C5DD-9C24-418E-8ADF-5FF7CCB15ACE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1C742-44BC-4661-900D-A16299DF18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55236-59EB-4C5B-90A8-B57898CA57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9A49B-AF93-48E9-9CF7-D4F5CA0A3D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71BA759-650D-4156-9A0C-A2CF34312BAC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B669B-FC39-41F9-A3F2-16D8FC4E4B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B4135-91B2-49A9-954D-616E13EA00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43FB8-51B6-4C0D-A244-34DBBABC8A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602012-65F5-4217-9CCD-FEF259CAD9FB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2E1FA-6DBD-4AF9-BF88-D962FDA49C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99962F-483C-4213-A5BB-B3FAEF0E3F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4BE7A-9DF8-45BE-97F6-CB1B1A171F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C5EFA9-C40E-422A-B5DE-3A4188627A88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37C2E-5C2E-4B39-AA51-05EE6993C6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AC418-C616-4D79-80B5-AA1B07616A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401F5-EC5C-4749-8A92-44D54BF437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843D582-F9A9-4263-B052-770441EE607B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C24302-56D5-4CC8-AA93-043352F1EC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CBE66-6A4D-487D-A3AD-8E01646BEA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2493F-A177-4115-9325-5894D4099D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BF489F-C49F-46AF-A208-AA5CC5E8FEB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46C57-9925-455F-871F-D370CBAE4A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95D538-E98C-43C7-BA51-44CBB157C5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C6ECF-260F-4C40-8CAC-25A5D31180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A45905C-3970-4256-8BE2-F63821CA011A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3E9411-6381-4AD6-B8DF-D7FE7D1448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A896A-744F-47F3-AC8F-5A0B7D294E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27978-BF1F-464E-B72D-218684D212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75CD527-D11B-4956-A9E9-F5B1A3119C10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CAC8F-6D66-45BA-A343-5A1E072E09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3E114-BA58-488F-996E-4B38A04A80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56101-FBA8-499C-9028-1C1A1A9A1F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4E26B6-1B89-41ED-B78B-074BD39586FD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EF753-5A51-46E7-A481-1CF7DE9ADC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D02D6-0FE8-4388-9677-AA3AF08126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5C706-334A-4242-9B35-4D891F4F5E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D78962E-83D5-45F3-9C4B-6E1ED279B00F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6C0FB5-7252-45E6-8C47-BB7CC57FE4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7B0AB-513A-4D0A-88A5-D48860E914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6D1EA-74D1-4C99-BA73-C5EF7F697F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AE07CB0-70A5-4ACB-AA26-B056275C6CD9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F940C-4399-47B2-AAFD-524879F6D0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BA19F-617A-405F-8210-892258EAC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7759A-7CE4-49BA-B79A-721C9B86C6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F2E4B4-4409-4C56-9FAA-825B0102A497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F32B8-66D9-4ED0-BDAC-90FEC562CD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6A10A-971F-4128-AC87-BA85BDAB18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35A71-F3CF-452A-9ACF-56B845D0AA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55B1972-D2C6-4D4D-86E6-121986AD9324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2A854-189E-4FDA-8D8C-AE0E6AD3BB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A4AA0-3E86-429A-9A6F-BFBD260A3B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CEA79-4005-4EA6-AA52-7C8BFCE02D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AA69B4-DCC0-4BA2-90A8-85954D6A7A68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72AD7-DEB8-465D-B910-F8EE3B6F9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89C1D-4CC0-4964-A817-A4DA36D7F9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FFAC3-8E5D-445C-AC51-7CF4C9BF72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E18026F-2178-4BF7-9C37-5DBA713668BB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ECE031-5A50-4785-9974-C763E5AE43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B5D5A-55E9-4AE7-A3DE-0A7D5BFAD5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78BB6-7C87-4BA4-87B2-FBF26E4B75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98F832D-A015-4F5B-B205-BDADA14C87D1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F94D6-AB9F-4FEA-92DA-7CE49F542F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C51D4-3BA5-4818-80DA-FD3C8871F7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E1F94-C4BE-41A6-927B-004DB4996F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9F54B7E-9CFB-48FC-9236-B5BA3A0950B0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8B96C-BF61-4F9B-87FD-4BC64B0696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FFD59-BBD9-4D10-8312-B5DB11CB22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B0F53-EB18-4D7C-BF80-452015A4F9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5623C98-6734-44BF-B6D4-8118CC4CBCE5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67D96-0590-4920-B238-4A719BB995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5E9EA-2099-4A72-8700-4CD5A41925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20E91-CD8D-42F4-946E-EA3FDCCF3B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8534FF2-A21D-48C2-B07B-D5A1D95C729D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52FB4-7B3A-4B43-9C81-B976ACD8AE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4219B-2941-4AB2-BE5D-CCD12E0BCD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77369-1EE1-4DCF-B624-D50A2D68922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2383D7-F681-42A6-8A0F-1073BF7E6E7D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33B92-36DF-4AF9-B6A9-D39FD7C2E6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A263E-1FA2-49D0-B034-B2C38E995D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60606-80DF-422D-8877-E101E0190F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55582F8-E8CB-458C-996E-591A6C1203BD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3B5DE-B335-4911-9C77-C1D42CD01A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D8EDC-C090-4C0C-AEBA-B4E89CB09B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76355-26BF-4AFB-BACB-6CDAA1A4427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6908C2A-4972-48C9-AE96-1C276747FB14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5BF00-48F2-479A-95C3-87E06AD1E3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616AC-10B6-4FE4-B1D1-92CD498CB5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3BE7E-E5E1-4470-AD44-D08E28DD5C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4034D9B-9BC5-4D66-9264-EBC01D275BF4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C0414-DEFA-4F1F-9993-44609187E5B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7F93E-68E3-4BF5-A5C0-184DEA500C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B55AD-6508-48A2-976F-9AF654F85D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F5B108-F1F2-4CA6-92F9-0DADA7B6CB3D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75E69-C810-435C-B531-60F6A2BA5B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0F49F-A808-482A-A08F-D95B9A835A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A6F22-C92B-4A7C-8706-916437F3A4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7BEAB05-15F2-439B-9FE8-C6A333A9A4D3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F37A4-9CC3-4D7B-91F8-01532502BB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0B183C-C6FA-4432-9FAA-3E44D28D72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C8C89-0999-4594-9EF9-A80520924D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2C4C2B-1833-4B16-A28D-6DDE08CC58EA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D5074-4A18-48B3-B938-C319A538CF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38BCC8-5B56-4F59-B784-E857247F98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25675-E2DB-447D-9F31-30E80ACA42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6A155D2-5E3D-46CE-963F-2436CF10DEE0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D80D4C-9E67-4D7D-A984-64FA895911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E70CE-417A-4C78-A274-577B340C67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1B5E-AA27-4834-86B6-811164B69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1597025"/>
            <a:ext cx="13011150" cy="33972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ABADD-32AF-47E5-8AF1-6D5B43254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8525" y="5124450"/>
            <a:ext cx="13011150" cy="2355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4BAC9-70D4-4D55-879E-B86648F89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60D9A1E-C9CE-4CB7-9D0E-3EE707A7B8A1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39882-8C95-48AC-A1F6-35690550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74D0AC-5A33-4611-AF8D-6B42DB294C7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07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2A5A-52BC-4AFA-B6DC-A5C5EE58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D3CA2-5482-413F-9116-1CC2D3899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4224-ABDA-4C2D-9369-E2D40EACD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48D73AA0-B6A0-444A-AC72-76FD3C085A32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F013E-44B9-4182-9BBA-AF7D557E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F69968-ED3C-4850-B5B6-D5D81DAA7B7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A0FE72-B362-4C0D-B8EB-D14248EE4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2368213" y="720725"/>
            <a:ext cx="3721100" cy="7683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07F63-8688-41C5-BD11-4641AA0ED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01738" y="720725"/>
            <a:ext cx="11014075" cy="7683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0FC12-9152-4D76-8CE7-505648B6A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E624DCF-750B-4CF6-873E-0824627FA558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CA762-2B81-4387-8F10-7233EDA5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200AF2-AF4D-4612-96A3-350212009FC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9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994A-5820-4514-B268-1C2BB7D69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525" y="1597025"/>
            <a:ext cx="13011150" cy="33972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E2644-7340-4B01-9C8F-4DCA4F52D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8525" y="5124450"/>
            <a:ext cx="13011150" cy="2355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45C39-3F79-48E8-B376-2076A788B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AA5C67E-F396-42AE-B367-6613324CF36C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1452F-C75B-4B6C-A242-460523BF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2BE3E7-FBFE-4B94-A9C2-5235361BA7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55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5D0D-972E-4C81-BBA6-45A3D293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E776D-0271-4940-BE41-93DAE0BF6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818F7-B7C5-46E8-A392-2A4DE9BA8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3B27E2B-30F3-49EC-9445-71E8FEC93B0B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AC020-E390-44AB-B749-F6E4D699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E4D228-E05E-4CD0-9E6C-25991E778F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12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BD03-4C0B-4D54-8E87-CBDF4C52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2432050"/>
            <a:ext cx="14962188" cy="4059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57DFA-D1DE-4D1A-921D-42F227A71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9388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BF127-985C-4037-B7DA-4CFA25CA2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F783D71-1A0D-4E8D-B35E-CC180D0C2108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20064-96F9-42BB-AF7E-120B0EFE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1F5C39-35E0-496F-B9AF-434CBD3457B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72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52ED-7EA6-41B6-A352-CA9AE8CA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FD62-621B-4E4E-AC35-531E2E0EC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0150" y="1800225"/>
            <a:ext cx="7367588" cy="701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8EA06-A35E-47C8-90D8-848EABE65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20138" y="1800225"/>
            <a:ext cx="7369175" cy="701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F50A5-86AA-43F3-B45E-1D7EE0C2F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8302347-A831-4F49-A477-48A1A46B725C}" type="slidenum"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4E6EB-E5C9-4F7C-8142-B9C54682B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D0A90E-3F6A-4596-A853-6775F00CF11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7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CBB1-DD5B-4CD7-8454-B9134037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519113"/>
            <a:ext cx="14962187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98590-6632-4BA5-8790-BB9CE0355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2363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8734A-53A8-4B61-8AC9-AC40A81DB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3938"/>
            <a:ext cx="7339012" cy="5241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DA081-FBB4-4CE7-8F29-779788FB3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2363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545A17-99E0-49F0-9A87-B5DBAFC9F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3938"/>
            <a:ext cx="7375525" cy="5241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277E7-6B1A-4840-93FC-AE4C0B09D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8F5D748-7F90-43D6-B4B4-029B534E0183}" type="slidenum"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EB3655-450C-4A24-890D-C3E71DFB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E0B11D-C534-492F-B767-DBD1DE1EE11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0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DD25-E937-40C5-A3B2-74EECCE1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6EE851-266E-454A-A7DF-5F94BD482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0BD3617-C72B-4B16-98DF-EA2205D1AA2D}" type="slidenum"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548A5-3279-4319-BBC7-CBF65CDA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8B3BC-608E-41F1-9A9B-8FA5314856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6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150F7B-AC11-409A-AAC9-D1002F140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2EF7AE6-0E6C-4242-94F2-CC0B3A5E3EDD}" type="slidenum"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1285C-66AA-4215-B4B0-45AF201A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B0BD0-2C9B-4688-8641-2925518F593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5030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A8D9-C7B1-4E02-8855-6AAB4D8E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650875"/>
            <a:ext cx="5594350" cy="22764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BD8F-349F-473A-A534-897E8D68E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4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732E0-BA0D-4B37-81DB-78694D622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7350"/>
            <a:ext cx="5594350" cy="5422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66404-9272-4FAF-B534-1AFF6CA5E9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445100FF-F8A6-44BC-AD88-4DD668ED52D0}" type="slidenum"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EE1FF-81A9-4E47-BCB3-A65097B4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CC6C18-A448-47C0-A0D1-9D5E4DEAAC8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8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C9E5-825E-4CCF-96E5-A44D91FB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04619-60B3-49BD-A6A5-7B8AA485C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988E1-8FAC-4FA8-B539-17EDBF5FA1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DA29B58-685A-4D66-BC7A-C155F41F0871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7827-B709-4535-A06C-98CACDBB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A98755-C63B-4DF2-BBDA-6B0E56D47D4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04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8109-9914-482F-A21B-18921072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650875"/>
            <a:ext cx="5594350" cy="22764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85E6D-F882-41B5-A92E-7352B41C9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4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15D88-4000-4DA9-81F9-034314C05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7350"/>
            <a:ext cx="5594350" cy="5422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367DE-3786-4AD3-BE8A-4625B196D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457DC40-42EA-4F60-8D73-729D21CD248A}" type="slidenum"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58BD-38A4-4BDC-B124-947549A3D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3A8E2-C539-4D67-B9C9-82F26CFC6A9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08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F9D4-9E2A-4B36-BD96-D3C1DCD2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6A9D6-67AD-47E1-BAAB-B1492A31D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E301A-FB7F-4F68-853F-3470B36EAE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94891AD-073B-45FB-A2B1-A5AC714646AD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06511-F350-4A1F-9589-9A52335D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FF932E-310A-4C19-B508-D882CB3AFD0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647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DED74-78EA-49D5-8630-B6FCC122B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2368213" y="720725"/>
            <a:ext cx="3721100" cy="80994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81E32-7721-4B6C-8B46-43BBB8E46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00150" y="720725"/>
            <a:ext cx="11015663" cy="80994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E258-4E29-4F3E-8A73-B20870A42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A3C181B-E9F5-4FEA-ADC8-164B9608FC9C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B46A9-E88D-48FC-97B0-29291378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B427F3-BB73-4204-A686-940D5592EF5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C0D025A5-6DA7-4207-BCF7-E56C6486A4E4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3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4BDC-1097-4275-8AF3-49F469B7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2432050"/>
            <a:ext cx="14962188" cy="4059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D2098-30DB-4882-87C2-C68FD063F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4275" y="6529388"/>
            <a:ext cx="14962188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5A66D-D9C4-4A9D-A95C-37103DEF4F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7E9C4F3-EC27-4CB2-804E-3163F45BCC2E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BFD6C-1E63-494F-A589-1156286E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6DCBBC-9249-473E-99DB-C3722AA1C08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7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4652-5324-4258-BE3F-BFFFB394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07DF7-7A6F-4E5B-9680-060E0A2ED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1738" y="3317875"/>
            <a:ext cx="7367587" cy="5086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BD2A2-7C5E-4A16-8897-543331AFA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21725" y="3317875"/>
            <a:ext cx="7367588" cy="5086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94A25-D075-4CBA-878D-85269CB6A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5B26C3A-9A62-4259-BB61-309F0B95621C}" type="slidenum"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2D73C-91A0-41CE-8E77-7781F8F2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ED020D-93E8-40A4-B385-7428841623F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2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A370-5856-449C-BDB0-7CE18EA0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519113"/>
            <a:ext cx="14962187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4E5A1-85F9-48FA-9A17-114E62339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388" y="2392363"/>
            <a:ext cx="733901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F50C1-84B6-498A-8771-129D0DECF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88" y="3563938"/>
            <a:ext cx="7339012" cy="5241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62C856-FF16-4104-9625-BD5F034F04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2050" y="2392363"/>
            <a:ext cx="737552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ADD38-88C1-4D3C-B90F-45ECFB576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2050" y="3563938"/>
            <a:ext cx="7375525" cy="5241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E0610-2C28-4357-A116-38D362971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C840530-68C6-4704-ADD4-CD61364D291D}" type="slidenum"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7B7BA-ECA7-4581-B03A-9F58C1D99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12EB6C2-8A19-4B40-8761-1FFF06A0990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8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9660E-9F29-44D0-B9F6-02460A55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7A7B68-9CA2-4FA3-BB18-3CBD5686E2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4827C0F-DBAD-4173-BD62-C230757DBACA}" type="slidenum"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3736A-3DFA-4B91-9E95-C6A7AB5C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31295-D737-4005-A1DA-14007FC5D84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2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6E9AC6-C890-4299-A359-4639F3F2AF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0FF4AEF-D7CF-4128-9A11-E3E1B5C4036B}" type="slidenum"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F3E5F-F0F6-4B35-97DF-793C065D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32DE5-EE7C-4033-8D48-6D79C421AF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243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6246-773E-447C-9ACC-2A61A6D0F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650875"/>
            <a:ext cx="5594350" cy="22764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4FBC-28A9-4DCD-902C-7E368BD9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525" y="1404938"/>
            <a:ext cx="8782050" cy="6934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BC5FB-CB51-46B7-B150-326F5E6F4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7350"/>
            <a:ext cx="5594350" cy="5422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5F845-A261-4264-9B50-E253B8FDF5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F1A4C95-24D6-4702-9929-D7BCC28AB82A}" type="slidenum"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B2742-D135-4A28-87F9-1D2ECED6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D9C871-E623-4D4A-BFC6-ACEEB620084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0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0CD9-31DB-49F9-8773-BD53D5B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388" y="650875"/>
            <a:ext cx="5594350" cy="22764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AEA2E-2D61-4DE2-B8DD-159D5DB54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75525" y="1404938"/>
            <a:ext cx="8782050" cy="6934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775D2-D192-455B-900B-65C51344E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5388" y="2927350"/>
            <a:ext cx="5594350" cy="5422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C5541-B602-4503-BAFB-7297867B0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03A094B6-6A8C-49B7-AB20-D4B4262B2EB1}" type="slidenum"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EE8CC-7295-4F41-BF38-0809ECEC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82CB2-5D2D-4A93-80B9-AAE9622198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lvl="0"/>
            <a:fld id="{04D57C8D-F951-4E6B-8D2E-F2189B3B4773}" type="datetime1">
              <a:rPr lang="en-US" smtClean="0"/>
              <a:pPr lvl="0"/>
              <a:t>10/10/20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4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59B69-62C4-40A2-9A16-0CA9C544D3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0959" y="720719"/>
            <a:ext cx="14888879" cy="107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nl-NL"/>
          </a:p>
        </p:txBody>
      </p:sp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EAE9D04E-A9BF-4115-BCBC-FBD643C4D5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5398200" y="9172440"/>
            <a:ext cx="836280" cy="5187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lvl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FFFFFF"/>
                </a:solidFill>
                <a:latin typeface="Calibri"/>
                <a:ea typeface="Calibri"/>
                <a:cs typeface="Calibri"/>
              </a:defRPr>
            </a:lvl1pPr>
          </a:lstStyle>
          <a:p>
            <a:pPr lvl="0"/>
            <a:fld id="{5DA75ECC-AAE9-4007-9696-352927F69345}" type="slidenum">
              <a:t>‹#›</a:t>
            </a:fld>
            <a:endParaRPr lang="en-US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603F9DC2-7B3F-41AF-9EE6-6CF03085161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353280" y="9172440"/>
            <a:ext cx="3376080" cy="5187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lv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167C3FB5-06DD-4D4A-8403-1A62245A9F4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9846000" y="9172440"/>
            <a:ext cx="1230120" cy="5187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lvl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FFFFFF"/>
                </a:solidFill>
                <a:latin typeface="Calibri"/>
                <a:ea typeface="Arial"/>
                <a:cs typeface="Arial"/>
              </a:defRPr>
            </a:lvl1pPr>
          </a:lstStyle>
          <a:p>
            <a:pPr lvl="0"/>
            <a:fld id="{04D57C8D-F951-4E6B-8D2E-F2189B3B4773}" type="datetime1">
              <a:rPr lang="en-US"/>
              <a:pPr lvl="0"/>
              <a:t>10/10/20</a:t>
            </a:fld>
            <a:endParaRPr lang="en-US"/>
          </a:p>
        </p:txBody>
      </p:sp>
      <p:sp>
        <p:nvSpPr>
          <p:cNvPr id="6" name="Tijdelijke aanduiding voor inhoud 3">
            <a:extLst>
              <a:ext uri="{FF2B5EF4-FFF2-40B4-BE49-F238E27FC236}">
                <a16:creationId xmlns:a16="http://schemas.microsoft.com/office/drawing/2014/main" id="{77BDC9D9-9D99-4149-8441-2A00575AC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0959" y="3318479"/>
            <a:ext cx="14888879" cy="5085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Rechte verbindingslijn 11">
            <a:extLst>
              <a:ext uri="{FF2B5EF4-FFF2-40B4-BE49-F238E27FC236}">
                <a16:creationId xmlns:a16="http://schemas.microsoft.com/office/drawing/2014/main" id="{CADD5513-6DBF-4139-8416-5476F0303388}"/>
              </a:ext>
            </a:extLst>
          </p:cNvPr>
          <p:cNvSpPr/>
          <p:nvPr/>
        </p:nvSpPr>
        <p:spPr>
          <a:xfrm>
            <a:off x="1200599" y="8980560"/>
            <a:ext cx="14889241" cy="360"/>
          </a:xfrm>
          <a:prstGeom prst="line">
            <a:avLst/>
          </a:prstGeom>
          <a:noFill/>
          <a:ln w="19080">
            <a:solidFill>
              <a:srgbClr val="FFFFFF"/>
            </a:solidFill>
            <a:prstDash val="solid"/>
          </a:ln>
          <a:effectLst>
            <a:outerShdw dist="20160" dir="5400000" algn="tl">
              <a:srgbClr val="000000">
                <a:alpha val="38000"/>
              </a:srgbClr>
            </a:outerShdw>
          </a:effectLst>
        </p:spPr>
        <p:txBody>
          <a:bodyPr wrap="square" lIns="90000" tIns="45000" rIns="90000" bIns="45000" anchor="t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7FC30B82-6657-456A-9301-A6B675C9AEF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1200959" y="2157120"/>
            <a:ext cx="14888879" cy="972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nl-NL"/>
          </a:p>
        </p:txBody>
      </p:sp>
      <p:pic>
        <p:nvPicPr>
          <p:cNvPr id="9" name="Afbeelding 12">
            <a:extLst>
              <a:ext uri="{FF2B5EF4-FFF2-40B4-BE49-F238E27FC236}">
                <a16:creationId xmlns:a16="http://schemas.microsoft.com/office/drawing/2014/main" id="{A4CDBB03-25BC-42C6-954D-B7E2B593576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3860360" y="9147240"/>
            <a:ext cx="2229119" cy="50723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lnSpc>
          <a:spcPct val="100000"/>
        </a:lnSpc>
        <a:tabLst/>
        <a:defRPr lang="nl-NL" sz="26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Arial"/>
          <a:cs typeface="Arial"/>
        </a:defRPr>
      </a:lvl1pPr>
    </p:titleStyle>
    <p:bodyStyle>
      <a:lvl1pPr algn="l" hangingPunct="0">
        <a:lnSpc>
          <a:spcPct val="100000"/>
        </a:lnSpc>
        <a:spcBef>
          <a:spcPts val="1417"/>
        </a:spcBef>
        <a:spcAft>
          <a:spcPts val="0"/>
        </a:spcAft>
        <a:tabLst/>
        <a:defRPr lang="nl-NL" sz="2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C9731-3922-49AF-A4B4-50B1545A6D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0959" y="720719"/>
            <a:ext cx="14888879" cy="107928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>
            <a:noAutofit/>
          </a:bodyPr>
          <a:lstStyle/>
          <a:p>
            <a:pPr lvl="0"/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63122A-2681-42E6-BD9E-E852CA7D0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0599" y="1800000"/>
            <a:ext cx="14888879" cy="701964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ianummer 5">
            <a:extLst>
              <a:ext uri="{FF2B5EF4-FFF2-40B4-BE49-F238E27FC236}">
                <a16:creationId xmlns:a16="http://schemas.microsoft.com/office/drawing/2014/main" id="{42E14714-3254-4C32-BE44-B38D9C79A92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5398200" y="9172440"/>
            <a:ext cx="836280" cy="5187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lvl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latin typeface="Calibri"/>
                <a:ea typeface="Arial"/>
                <a:cs typeface="Arial"/>
              </a:defRPr>
            </a:lvl1pPr>
          </a:lstStyle>
          <a:p>
            <a:pPr lvl="0"/>
            <a:fld id="{CD6FEAFA-94AA-43CD-8714-E9296492CDA7}" type="slidenum">
              <a:t>‹#›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4238E4-52BF-49E6-B104-88552C3A228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353280" y="9172440"/>
            <a:ext cx="3376080" cy="5187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lvl="0" hangingPunct="0">
              <a:buNone/>
              <a:tabLst/>
              <a:defRPr lang="en-US" sz="2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ijdelijke aanduiding voor datum 3">
            <a:extLst>
              <a:ext uri="{FF2B5EF4-FFF2-40B4-BE49-F238E27FC236}">
                <a16:creationId xmlns:a16="http://schemas.microsoft.com/office/drawing/2014/main" id="{F4B07C8A-E1CE-43C6-A088-EE6603B7516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9846000" y="9172440"/>
            <a:ext cx="1230120" cy="5187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lvl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latin typeface="Calibri"/>
                <a:ea typeface="Arial"/>
                <a:cs typeface="Arial"/>
              </a:defRPr>
            </a:lvl1pPr>
          </a:lstStyle>
          <a:p>
            <a:pPr lvl="0"/>
            <a:fld id="{C0D025A5-6DA7-4207-BCF7-E56C6486A4E4}" type="datetime1">
              <a:rPr lang="en-US"/>
              <a:pPr lvl="0"/>
              <a:t>10/10/20</a:t>
            </a:fld>
            <a:endParaRPr lang="en-US"/>
          </a:p>
        </p:txBody>
      </p:sp>
      <p:sp>
        <p:nvSpPr>
          <p:cNvPr id="7" name="Rechte verbindingslijn 9">
            <a:extLst>
              <a:ext uri="{FF2B5EF4-FFF2-40B4-BE49-F238E27FC236}">
                <a16:creationId xmlns:a16="http://schemas.microsoft.com/office/drawing/2014/main" id="{82A12358-DA44-494A-8671-BF60356DBBC5}"/>
              </a:ext>
            </a:extLst>
          </p:cNvPr>
          <p:cNvSpPr/>
          <p:nvPr/>
        </p:nvSpPr>
        <p:spPr>
          <a:xfrm>
            <a:off x="1200599" y="8980560"/>
            <a:ext cx="14889241" cy="360"/>
          </a:xfrm>
          <a:prstGeom prst="line">
            <a:avLst/>
          </a:prstGeom>
          <a:noFill/>
          <a:ln w="19080">
            <a:solidFill>
              <a:srgbClr val="BE2E1A"/>
            </a:solidFill>
            <a:prstDash val="solid"/>
          </a:ln>
          <a:effectLst>
            <a:outerShdw dist="20160" dir="5400000" algn="tl">
              <a:srgbClr val="000000">
                <a:alpha val="38000"/>
              </a:srgbClr>
            </a:outerShdw>
          </a:effectLst>
        </p:spPr>
        <p:txBody>
          <a:bodyPr wrap="square" lIns="90000" tIns="45000" rIns="90000" bIns="45000" anchor="t" anchorCtr="1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8" name="Afbeelding 6">
            <a:extLst>
              <a:ext uri="{FF2B5EF4-FFF2-40B4-BE49-F238E27FC236}">
                <a16:creationId xmlns:a16="http://schemas.microsoft.com/office/drawing/2014/main" id="{D1A5BD21-DA4C-4CE3-BB38-5CA85710ECCD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3860360" y="9147240"/>
            <a:ext cx="2229119" cy="50723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lvl="0" algn="l" rtl="0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nl-NL" sz="3200" b="1" i="0" u="none" strike="noStrike" kern="1200" cap="none" spc="0" baseline="0">
          <a:ln>
            <a:noFill/>
          </a:ln>
          <a:solidFill>
            <a:srgbClr val="BE2E1A"/>
          </a:solidFill>
          <a:highlight>
            <a:scrgbClr r="0" g="0" b="0">
              <a:alpha val="0"/>
            </a:scrgbClr>
          </a:highlight>
          <a:latin typeface="Calibri"/>
          <a:ea typeface="Arial"/>
          <a:cs typeface="Arial"/>
        </a:defRPr>
      </a:lvl1pPr>
    </p:titleStyle>
    <p:bodyStyle>
      <a:lvl1pPr marL="0" marR="0" lvl="0" indent="0" algn="l" rtl="0" hangingPunct="1">
        <a:lnSpc>
          <a:spcPct val="100000"/>
        </a:lnSpc>
        <a:spcBef>
          <a:spcPts val="2001"/>
        </a:spcBef>
        <a:spcAft>
          <a:spcPts val="0"/>
        </a:spcAft>
        <a:buSzPct val="45000"/>
        <a:buFont typeface="OpenSymbol"/>
        <a:buChar char="•"/>
        <a:tabLst/>
        <a:defRPr lang="nl-NL" sz="2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/>
          <a:ea typeface="Arial"/>
          <a:cs typeface="Arial"/>
        </a:defRPr>
      </a:lvl1pPr>
      <a:lvl2pPr marL="0" marR="0" lvl="1" indent="0" algn="l" rtl="0" hangingPunct="1">
        <a:lnSpc>
          <a:spcPct val="90000"/>
        </a:lnSpc>
        <a:spcBef>
          <a:spcPts val="2001"/>
        </a:spcBef>
        <a:spcAft>
          <a:spcPts val="0"/>
        </a:spcAft>
        <a:buSzPct val="75000"/>
        <a:buFont typeface="StarSymbol"/>
        <a:buChar char="–"/>
        <a:tabLst/>
        <a:defRPr lang="nl-NL" sz="2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/>
          <a:ea typeface="Arial"/>
          <a:cs typeface="Arial"/>
        </a:defRPr>
      </a:lvl2pPr>
      <a:lvl3pPr marL="0" marR="0" lvl="2" indent="0" algn="l" rtl="0" hangingPunct="1">
        <a:lnSpc>
          <a:spcPct val="90000"/>
        </a:lnSpc>
        <a:spcBef>
          <a:spcPts val="1335"/>
        </a:spcBef>
        <a:spcAft>
          <a:spcPts val="0"/>
        </a:spcAft>
        <a:buSzPct val="45000"/>
        <a:buFont typeface="StarSymbol"/>
        <a:buChar char="●"/>
        <a:tabLst/>
        <a:defRPr lang="nl-NL" sz="20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/>
          <a:ea typeface="Arial"/>
          <a:cs typeface="Arial"/>
        </a:defRPr>
      </a:lvl3pPr>
      <a:lvl4pPr marL="0" marR="0" lvl="3" indent="0" algn="l" rtl="0" hangingPunct="1">
        <a:lnSpc>
          <a:spcPct val="90000"/>
        </a:lnSpc>
        <a:spcBef>
          <a:spcPts val="1335"/>
        </a:spcBef>
        <a:spcAft>
          <a:spcPts val="0"/>
        </a:spcAft>
        <a:buSzPct val="75000"/>
        <a:buFont typeface="StarSymbol"/>
        <a:buChar char="–"/>
        <a:tabLst/>
        <a:defRPr lang="nl-NL" sz="1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/>
          <a:ea typeface="Arial"/>
          <a:cs typeface="Arial"/>
        </a:defRPr>
      </a:lvl4pPr>
      <a:lvl5pPr marL="0" marR="0" lvl="4" indent="0" algn="l" rtl="0" hangingPunct="1">
        <a:lnSpc>
          <a:spcPct val="90000"/>
        </a:lnSpc>
        <a:spcBef>
          <a:spcPts val="1335"/>
        </a:spcBef>
        <a:spcAft>
          <a:spcPts val="0"/>
        </a:spcAft>
        <a:buSzPct val="45000"/>
        <a:buFont typeface="StarSymbol"/>
        <a:buChar char="●"/>
        <a:tabLst/>
        <a:defRPr lang="nl-NL" sz="16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/>
          <a:ea typeface="Arial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hbctraining.github.io/Intro-to-rnaseq-hpc-O2/lessons/03_alignment.html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rackhub.science.ru.nl/hubs/siebrenf/GHE/GRCh38.p12/STVI-120-48hours-AB1-15757.bigWi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biostars.org/p/10629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8EAB0334-FE34-4153-98CB-5207A4162B1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wrap="square" lIns="36000" tIns="36000" rIns="36000" bIns="36000" anchor="t">
            <a:noAutofit/>
          </a:bodyPr>
          <a:lstStyle/>
          <a:p>
            <a:pPr lvl="0" rtl="0"/>
            <a:r>
              <a:rPr lang="nl-NL" sz="5000" dirty="0">
                <a:solidFill>
                  <a:srgbClr val="FFFFFF"/>
                </a:solidFill>
                <a:latin typeface="Calibri"/>
              </a:rPr>
              <a:t>FG1 – </a:t>
            </a:r>
            <a:r>
              <a:rPr lang="nl-NL" sz="5000" dirty="0" err="1">
                <a:solidFill>
                  <a:srgbClr val="FFFFFF"/>
                </a:solidFill>
                <a:latin typeface="Calibri"/>
              </a:rPr>
              <a:t>from</a:t>
            </a:r>
            <a:r>
              <a:rPr lang="nl-NL" sz="50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nl-NL" sz="5000" dirty="0" err="1">
                <a:solidFill>
                  <a:srgbClr val="FFFFFF"/>
                </a:solidFill>
                <a:latin typeface="Calibri"/>
              </a:rPr>
              <a:t>raw</a:t>
            </a:r>
            <a:r>
              <a:rPr lang="nl-NL" sz="5000" dirty="0">
                <a:solidFill>
                  <a:srgbClr val="FFFFFF"/>
                </a:solidFill>
                <a:latin typeface="Calibri"/>
              </a:rPr>
              <a:t> data </a:t>
            </a:r>
            <a:r>
              <a:rPr lang="nl-NL" sz="5000" dirty="0" err="1">
                <a:solidFill>
                  <a:srgbClr val="FFFFFF"/>
                </a:solidFill>
                <a:latin typeface="Calibri"/>
              </a:rPr>
              <a:t>to</a:t>
            </a:r>
            <a:r>
              <a:rPr lang="nl-NL" sz="5000" dirty="0">
                <a:solidFill>
                  <a:srgbClr val="FFFFFF"/>
                </a:solidFill>
                <a:latin typeface="Calibri"/>
              </a:rPr>
              <a:t> </a:t>
            </a:r>
            <a:r>
              <a:rPr lang="nl-NL" sz="5000" dirty="0" err="1">
                <a:solidFill>
                  <a:srgbClr val="FFFFFF"/>
                </a:solidFill>
                <a:latin typeface="Calibri"/>
              </a:rPr>
              <a:t>science</a:t>
            </a:r>
            <a:endParaRPr lang="nl-NL" sz="500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35906781-C64C-44A0-8CA5-16BC3653B6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6C121D62-37B9-4047-8179-FF40D78260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None/>
            </a:pPr>
            <a:r>
              <a:rPr lang="nl-NL" sz="2400" b="1" dirty="0"/>
              <a:t>Adapter trimming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Adapter sequences are not interesting, so we cut them off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Tool: Cutadapt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Since adapters are standard, these can be easily identified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Low quality nucleotides are more likely to be wrong, </a:t>
            </a:r>
            <a:br>
              <a:rPr lang="nl-NL" sz="2400" dirty="0"/>
            </a:br>
            <a:r>
              <a:rPr lang="nl-NL" sz="2400" dirty="0"/>
              <a:t>  so we cut them off too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Tool: Trim Galore!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Nucleotide quality is saved in the FASTQ files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endParaRPr lang="nl-NL" sz="2400" dirty="0"/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7908F0A9-ACE4-446C-B1A4-99DFC35FE2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82160" y="164628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 dirty="0"/>
            </a:br>
            <a:r>
              <a:rPr lang="nl-NL" sz="1400" dirty="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 dirty="0"/>
            </a:br>
            <a:r>
              <a:rPr lang="nl-NL" sz="1400" dirty="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Output: lots of pictures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7E0302A-1D24-4B47-B430-E3A82B6DF893}"/>
              </a:ext>
            </a:extLst>
          </p:cNvPr>
          <p:cNvSpPr/>
          <p:nvPr/>
        </p:nvSpPr>
        <p:spPr>
          <a:xfrm>
            <a:off x="13161457" y="2042280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6A74C-EA3B-4CD9-B91B-9D9A009112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80080" y="6222240"/>
            <a:ext cx="7215840" cy="2968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19472-FE86-4BD3-B168-172964FB8A1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235440" y="6766560"/>
            <a:ext cx="4297680" cy="16480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C764E85-8B17-473C-B889-DD4149DAE203}"/>
              </a:ext>
            </a:extLst>
          </p:cNvPr>
          <p:cNvSpPr/>
          <p:nvPr/>
        </p:nvSpPr>
        <p:spPr>
          <a:xfrm rot="16200000" flipH="1">
            <a:off x="-1280823" y="4333886"/>
            <a:ext cx="4620257" cy="1089000"/>
          </a:xfrm>
          <a:custGeom>
            <a:avLst>
              <a:gd name="f0" fmla="val 16260000"/>
              <a:gd name="f1" fmla="val 4860000"/>
              <a:gd name="f2" fmla="val 9781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523024-7B7F-42C2-B2AA-FBB903B8A2D6}"/>
              </a:ext>
            </a:extLst>
          </p:cNvPr>
          <p:cNvSpPr/>
          <p:nvPr/>
        </p:nvSpPr>
        <p:spPr>
          <a:xfrm>
            <a:off x="3156559" y="5719320"/>
            <a:ext cx="8227721" cy="1005840"/>
          </a:xfrm>
          <a:custGeom>
            <a:avLst>
              <a:gd name="f0" fmla="val 21475122"/>
              <a:gd name="f1" fmla="val 5241278"/>
              <a:gd name="f2" fmla="val 10094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7E65C4AC-3038-436A-AEF3-7EDAA91E2B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CF3DD642-D70B-49AF-9253-B870F286E2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None/>
            </a:pPr>
            <a:r>
              <a:rPr lang="nl-NL" sz="2400" b="1" dirty="0"/>
              <a:t>Sequence alignment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Find out where on the genome the reads came from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Tool: STAR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Difficulties: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mRNA = exons only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Multimappers (read aligns to multiple locations)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Sequencing errors</a:t>
            </a:r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040D34F1-0E67-4B2E-8F55-0FCDEA1415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82160" y="164628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400" b="1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lots of pictures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5251E28-005A-4339-80D5-BEADBD58A125}"/>
              </a:ext>
            </a:extLst>
          </p:cNvPr>
          <p:cNvSpPr/>
          <p:nvPr/>
        </p:nvSpPr>
        <p:spPr>
          <a:xfrm>
            <a:off x="13199396" y="2438640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81C41-2D29-4C34-A031-CA5B7E8F1A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34640" y="5617080"/>
            <a:ext cx="4156200" cy="319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E8EF9-24BB-44AC-BF6F-68BF50F6CCE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89640" y="6525360"/>
            <a:ext cx="4140360" cy="24134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643F87-9848-4C3F-AD86-A8DBFBCF53D3}"/>
              </a:ext>
            </a:extLst>
          </p:cNvPr>
          <p:cNvSpPr txBox="1"/>
          <p:nvPr/>
        </p:nvSpPr>
        <p:spPr>
          <a:xfrm>
            <a:off x="3931920" y="9235440"/>
            <a:ext cx="10707119" cy="602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Image source: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5"/>
              </a:rPr>
              <a:t>https://hbctraining.github.io/Intro-to-rnaseq-hpc-O2/lessons/03_alignment.html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495A0814-BE32-4899-98BF-D2E14D4974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B3F920AE-3B4F-402E-A983-84B627C7D9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None/>
            </a:pPr>
            <a:r>
              <a:rPr lang="nl-NL" b="1"/>
              <a:t>Duplicate marking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A duplicate is a read that maps to the same gene as another read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Each read has a unique identifier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The number of identifiers is limited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So less duplicates is better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endParaRPr lang="nl-NL"/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Duplicates can arise during library preparation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Some duplication is expectable</a:t>
            </a:r>
            <a:br>
              <a:rPr lang="nl-NL"/>
            </a:br>
            <a:endParaRPr lang="nl-NL"/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Determining duplicate percentage is important for quality control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Tool: Picard</a:t>
            </a:r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3EDF0B91-6BA2-4CC0-85DF-90BE3EEB70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82160" y="164628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400" b="1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lots of pictures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BDC40E8-6C37-4F6E-9E50-988769190D2F}"/>
              </a:ext>
            </a:extLst>
          </p:cNvPr>
          <p:cNvSpPr/>
          <p:nvPr/>
        </p:nvSpPr>
        <p:spPr>
          <a:xfrm>
            <a:off x="13212281" y="2835000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CACDE-B6ED-408C-8D3D-2053C52F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15600" y="2305440"/>
            <a:ext cx="7550280" cy="50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3">
            <a:extLst>
              <a:ext uri="{FF2B5EF4-FFF2-40B4-BE49-F238E27FC236}">
                <a16:creationId xmlns:a16="http://schemas.microsoft.com/office/drawing/2014/main" id="{2F7557EA-12FB-4F5E-A83C-BB6BB72647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7E438FD0-5477-428E-A483-A16C6C7B32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None/>
            </a:pPr>
            <a:r>
              <a:rPr lang="nl-NL" sz="2400" b="1" dirty="0"/>
              <a:t>Aligned sequences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Aligned sequences are sorted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Tool: Samtools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Outputs BAM files</a:t>
            </a:r>
            <a:br>
              <a:rPr lang="nl-NL" sz="2400" dirty="0"/>
            </a:br>
            <a:endParaRPr lang="nl-NL" sz="2400" dirty="0"/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To view these they </a:t>
            </a:r>
            <a:br>
              <a:rPr lang="nl-NL" sz="2400" dirty="0"/>
            </a:br>
            <a:r>
              <a:rPr lang="nl-NL" sz="2400" dirty="0"/>
              <a:t>must be converted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Tool: Deeptools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Outputs BigWig files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endParaRPr lang="nl-NL" sz="2400" dirty="0"/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UCSC genome browser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See where our reads were aligned to the genome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Compare reads between samples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9087A91-B57B-471E-8A17-6F8322D191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82160" y="164628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400" b="1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lots of pictures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8DC1DA-567A-4FDC-A6CE-01096C4384EB}"/>
              </a:ext>
            </a:extLst>
          </p:cNvPr>
          <p:cNvSpPr/>
          <p:nvPr/>
        </p:nvSpPr>
        <p:spPr>
          <a:xfrm>
            <a:off x="13124959" y="3231360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B9D3B4D-F40D-444B-A46E-2C4344D601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763399" y="3357360"/>
            <a:ext cx="5861160" cy="5861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3">
            <a:extLst>
              <a:ext uri="{FF2B5EF4-FFF2-40B4-BE49-F238E27FC236}">
                <a16:creationId xmlns:a16="http://schemas.microsoft.com/office/drawing/2014/main" id="{B2BA90AA-8107-43D5-A62B-6A9A859F11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DD2B7014-BDDE-41B8-A9F2-357BA7A565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000"/>
            <a:ext cx="8309160" cy="7019640"/>
          </a:xfrm>
        </p:spPr>
        <p:txBody>
          <a:bodyPr>
            <a:noAutofit/>
          </a:bodyPr>
          <a:lstStyle/>
          <a:p>
            <a:pPr lvl="0">
              <a:buNone/>
            </a:pPr>
            <a:r>
              <a:rPr lang="nl-NL" sz="2000" b="1" dirty="0"/>
              <a:t>Gene counts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000" dirty="0"/>
              <a:t>Estimating gene expression levels from RNA-seq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000" dirty="0"/>
              <a:t>Difficulties:</a:t>
            </a:r>
          </a:p>
          <a:p>
            <a:pPr lvl="3">
              <a:lnSpc>
                <a:spcPct val="100000"/>
              </a:lnSpc>
              <a:spcBef>
                <a:spcPts val="1417"/>
              </a:spcBef>
            </a:pPr>
            <a:r>
              <a:rPr lang="nl-NL" dirty="0"/>
              <a:t>Uneven read amplification per sample</a:t>
            </a:r>
          </a:p>
          <a:p>
            <a:pPr lvl="3">
              <a:lnSpc>
                <a:spcPct val="100000"/>
              </a:lnSpc>
              <a:spcBef>
                <a:spcPts val="1417"/>
              </a:spcBef>
            </a:pPr>
            <a:r>
              <a:rPr lang="nl-NL" dirty="0"/>
              <a:t>Different exon usage per condition</a:t>
            </a:r>
            <a:br>
              <a:rPr lang="nl-NL" dirty="0"/>
            </a:br>
            <a:endParaRPr lang="nl-NL" dirty="0"/>
          </a:p>
          <a:p>
            <a:pPr lvl="0">
              <a:buClr>
                <a:srgbClr val="000000"/>
              </a:buClr>
              <a:buSzPct val="100000"/>
              <a:buNone/>
            </a:pPr>
            <a:r>
              <a:rPr lang="nl-NL" sz="2000" b="1" dirty="0"/>
              <a:t>Differential gene expression analysis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000" dirty="0"/>
              <a:t>Compare gene expression between </a:t>
            </a:r>
            <a:br>
              <a:rPr lang="nl-NL" sz="2000" dirty="0"/>
            </a:br>
            <a:r>
              <a:rPr lang="nl-NL" sz="2000" dirty="0"/>
              <a:t>two groups of samples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000" dirty="0"/>
              <a:t>Tool: DESeq2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000" dirty="0"/>
              <a:t>For example: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000" dirty="0"/>
              <a:t>Differentiated vs undifferentiated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000" dirty="0"/>
              <a:t>Groups one’s samples vs </a:t>
            </a:r>
            <a:br>
              <a:rPr lang="nl-NL" sz="2000" dirty="0"/>
            </a:br>
            <a:r>
              <a:rPr lang="nl-NL" sz="2000" dirty="0"/>
              <a:t>	group two’s samples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3C4D54C-3FBD-4DFF-AC21-86C4803F68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82160" y="164628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400" b="1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lots of pictures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938921-43D4-4E09-BB49-EF75143B49FD}"/>
              </a:ext>
            </a:extLst>
          </p:cNvPr>
          <p:cNvSpPr/>
          <p:nvPr/>
        </p:nvSpPr>
        <p:spPr>
          <a:xfrm>
            <a:off x="13200475" y="4958142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B52890-83E5-4B72-884F-621240D4530E}"/>
              </a:ext>
            </a:extLst>
          </p:cNvPr>
          <p:cNvSpPr/>
          <p:nvPr/>
        </p:nvSpPr>
        <p:spPr>
          <a:xfrm>
            <a:off x="13200835" y="4240079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779943-5C39-4E21-8EF3-E83BEFE7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57032" t="22028" r="1308" b="20920"/>
          <a:stretch>
            <a:fillRect/>
          </a:stretch>
        </p:blipFill>
        <p:spPr>
          <a:xfrm>
            <a:off x="5844044" y="1371599"/>
            <a:ext cx="7478640" cy="320040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  <p:sp>
        <p:nvSpPr>
          <p:cNvPr id="3" name="Titel 3">
            <a:extLst>
              <a:ext uri="{FF2B5EF4-FFF2-40B4-BE49-F238E27FC236}">
                <a16:creationId xmlns:a16="http://schemas.microsoft.com/office/drawing/2014/main" id="{FDE01C2E-1158-435C-BD17-88FCFEF143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D874D5EB-2777-4090-9EA1-004647CD41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000"/>
            <a:ext cx="913212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2400" b="1" dirty="0"/>
              <a:t>Quality control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Files are too large to </a:t>
            </a:r>
            <a:br>
              <a:rPr lang="nl-NL" sz="2400" dirty="0"/>
            </a:br>
            <a:r>
              <a:rPr lang="nl-NL" sz="2400" dirty="0"/>
              <a:t>look through manually.</a:t>
            </a:r>
            <a:br>
              <a:rPr lang="nl-NL" sz="2400" dirty="0"/>
            </a:br>
            <a:endParaRPr lang="nl-NL" sz="2400" dirty="0"/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FASTQC evaluates the </a:t>
            </a:r>
            <a:br>
              <a:rPr lang="nl-NL" sz="2400" dirty="0"/>
            </a:br>
            <a:r>
              <a:rPr lang="nl-NL" sz="2400" dirty="0"/>
              <a:t>intermediate files for us!</a:t>
            </a:r>
            <a:br>
              <a:rPr lang="nl-NL" sz="2400" dirty="0"/>
            </a:br>
            <a:br>
              <a:rPr lang="nl-NL" sz="2400" dirty="0"/>
            </a:br>
            <a:br>
              <a:rPr lang="nl-NL" sz="2400" dirty="0"/>
            </a:br>
            <a:endParaRPr lang="nl-NL" sz="2400" dirty="0"/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Measures how well </a:t>
            </a:r>
            <a:br>
              <a:rPr lang="nl-NL" sz="2400" dirty="0"/>
            </a:br>
            <a:r>
              <a:rPr lang="nl-NL" sz="2400" dirty="0"/>
              <a:t>sequencing went: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How many reads sequenced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How many reads are duplicates </a:t>
            </a:r>
            <a:r>
              <a:rPr lang="nl-NL" sz="2000" dirty="0"/>
              <a:t>(remember 3a?)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GC percentage in the reads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And more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12C748F-6E93-4618-BC3F-C286BC2CD3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82160" y="164628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400" b="1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lots of pictures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EC6460B-73DA-451C-8221-52AFF6C627DF}"/>
              </a:ext>
            </a:extLst>
          </p:cNvPr>
          <p:cNvSpPr/>
          <p:nvPr/>
        </p:nvSpPr>
        <p:spPr>
          <a:xfrm>
            <a:off x="13213001" y="6399720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BB912-5A18-4803-B4C5-15C8652158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54880"/>
          <a:stretch>
            <a:fillRect/>
          </a:stretch>
        </p:blipFill>
        <p:spPr>
          <a:xfrm>
            <a:off x="5812872" y="4891320"/>
            <a:ext cx="7484760" cy="132660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6C6353BF-3047-4590-8A2B-E86C4A3A6A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64046B45-CE3B-4169-9CE2-FFF6640802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000"/>
            <a:ext cx="6571800" cy="7019640"/>
          </a:xfrm>
        </p:spPr>
        <p:txBody>
          <a:bodyPr>
            <a:noAutofit/>
          </a:bodyPr>
          <a:lstStyle/>
          <a:p>
            <a:pPr lvl="0">
              <a:buNone/>
            </a:pPr>
            <a:r>
              <a:rPr lang="nl-NL" b="1"/>
              <a:t>Sample clustering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Another form of quality control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Shows how different each sample is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All differentiated cells should be similar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All IPS cells should be similar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endParaRPr lang="nl-NL"/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Can reveal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Switched samples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Contaminations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(Your) technical variations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DB5F555-24E8-45FE-A3B1-F4D96F12F33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863840" y="1737359"/>
            <a:ext cx="5669279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B3111AE-A27F-4D27-9C71-62A70A8E29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82160" y="164628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 dirty="0"/>
            </a:br>
            <a:r>
              <a:rPr lang="nl-NL" sz="1400" dirty="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 dirty="0"/>
            </a:br>
            <a:r>
              <a:rPr lang="nl-NL" sz="1400" dirty="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dirty="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 dirty="0"/>
              <a:t>Output: lots of pictures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F96206E-F6AE-46C9-B30D-1EB9584531AE}"/>
              </a:ext>
            </a:extLst>
          </p:cNvPr>
          <p:cNvSpPr/>
          <p:nvPr/>
        </p:nvSpPr>
        <p:spPr>
          <a:xfrm>
            <a:off x="13125319" y="6759720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71E0248C-CE19-4DEC-A207-6DC9536AED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56470E35-BD4D-4466-AEAE-00C1226F60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Latest version of the human genome: GRCh38.p12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b="1"/>
              <a:t>G</a:t>
            </a:r>
            <a:r>
              <a:rPr lang="nl-NL"/>
              <a:t>enome </a:t>
            </a:r>
            <a:r>
              <a:rPr lang="nl-NL" b="1"/>
              <a:t>R</a:t>
            </a:r>
            <a:r>
              <a:rPr lang="nl-NL"/>
              <a:t>eference </a:t>
            </a:r>
            <a:r>
              <a:rPr lang="nl-NL" b="1"/>
              <a:t>C</a:t>
            </a:r>
            <a:r>
              <a:rPr lang="nl-NL"/>
              <a:t>onsortium </a:t>
            </a:r>
            <a:r>
              <a:rPr lang="nl-NL" b="1"/>
              <a:t>H</a:t>
            </a:r>
            <a:r>
              <a:rPr lang="nl-NL"/>
              <a:t>uman Build </a:t>
            </a:r>
            <a:r>
              <a:rPr lang="nl-NL" b="1"/>
              <a:t>38</a:t>
            </a:r>
            <a:r>
              <a:rPr lang="nl-NL"/>
              <a:t> </a:t>
            </a:r>
            <a:r>
              <a:rPr lang="nl-NL" b="1"/>
              <a:t>p</a:t>
            </a:r>
            <a:r>
              <a:rPr lang="nl-NL"/>
              <a:t>atch release </a:t>
            </a:r>
            <a:r>
              <a:rPr lang="nl-NL" b="1"/>
              <a:t>12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endParaRPr lang="nl-NL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87537D45-8EC0-4452-A1EA-4697DFC578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Server: mbscourse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E458D3EE-A0C4-4DCC-91E1-651AC4FE58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720"/>
            <a:ext cx="14888879" cy="7019640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tabLst>
                <a:tab pos="290160" algn="l"/>
                <a:tab pos="939600" algn="l"/>
                <a:tab pos="1589040" algn="l"/>
                <a:tab pos="2238120" algn="l"/>
                <a:tab pos="2887559" algn="l"/>
                <a:tab pos="3536640" algn="l"/>
                <a:tab pos="4186079" algn="l"/>
                <a:tab pos="4835520" algn="l"/>
                <a:tab pos="5484600" algn="l"/>
                <a:tab pos="6134040" algn="l"/>
                <a:tab pos="6783120" algn="l"/>
                <a:tab pos="7432560" algn="l"/>
                <a:tab pos="8081639" algn="l"/>
                <a:tab pos="8731080" algn="l"/>
                <a:tab pos="9380520" algn="l"/>
                <a:tab pos="10029600" algn="l"/>
              </a:tabLst>
            </a:pPr>
            <a:r>
              <a:rPr lang="nl-NL" sz="3200"/>
              <a:t>Running the pipeline</a:t>
            </a:r>
            <a:br>
              <a:rPr lang="nl-NL" sz="3200"/>
            </a:br>
            <a:endParaRPr lang="nl-NL" sz="3200"/>
          </a:p>
          <a:p>
            <a:pPr lv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tabLst>
                <a:tab pos="290160" algn="l"/>
                <a:tab pos="939600" algn="l"/>
                <a:tab pos="1589040" algn="l"/>
                <a:tab pos="2238120" algn="l"/>
                <a:tab pos="2887559" algn="l"/>
                <a:tab pos="3536640" algn="l"/>
                <a:tab pos="4186079" algn="l"/>
                <a:tab pos="4835520" algn="l"/>
                <a:tab pos="5484600" algn="l"/>
                <a:tab pos="6134040" algn="l"/>
                <a:tab pos="6783120" algn="l"/>
                <a:tab pos="7432560" algn="l"/>
                <a:tab pos="8081639" algn="l"/>
                <a:tab pos="8731080" algn="l"/>
                <a:tab pos="9380520" algn="l"/>
                <a:tab pos="10029600" algn="l"/>
              </a:tabLst>
            </a:pPr>
            <a:r>
              <a:rPr lang="nl-NL" sz="3200"/>
              <a:t>Connect to server</a:t>
            </a:r>
            <a:br>
              <a:rPr lang="nl-NL" sz="3200"/>
            </a:br>
            <a:endParaRPr lang="nl-NL" sz="3200"/>
          </a:p>
          <a:p>
            <a:pPr lv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tabLst>
                <a:tab pos="290160" algn="l"/>
                <a:tab pos="939600" algn="l"/>
                <a:tab pos="1589040" algn="l"/>
                <a:tab pos="2238120" algn="l"/>
                <a:tab pos="2887559" algn="l"/>
                <a:tab pos="3536640" algn="l"/>
                <a:tab pos="4186079" algn="l"/>
                <a:tab pos="4835520" algn="l"/>
                <a:tab pos="5484600" algn="l"/>
                <a:tab pos="6134040" algn="l"/>
                <a:tab pos="6783120" algn="l"/>
                <a:tab pos="7432560" algn="l"/>
                <a:tab pos="8081639" algn="l"/>
                <a:tab pos="8731080" algn="l"/>
                <a:tab pos="9380520" algn="l"/>
                <a:tab pos="10029600" algn="l"/>
              </a:tabLst>
            </a:pPr>
            <a:r>
              <a:rPr lang="nl-NL" sz="3200"/>
              <a:t>Perform analysis remotely</a:t>
            </a:r>
            <a:br>
              <a:rPr lang="nl-NL" sz="3200"/>
            </a:br>
            <a:endParaRPr lang="nl-NL" sz="3200"/>
          </a:p>
          <a:p>
            <a:pPr lv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tabLst>
                <a:tab pos="290160" algn="l"/>
                <a:tab pos="939600" algn="l"/>
                <a:tab pos="1589040" algn="l"/>
                <a:tab pos="2238120" algn="l"/>
                <a:tab pos="2887559" algn="l"/>
                <a:tab pos="3536640" algn="l"/>
                <a:tab pos="4186079" algn="l"/>
                <a:tab pos="4835520" algn="l"/>
                <a:tab pos="5484600" algn="l"/>
                <a:tab pos="6134040" algn="l"/>
                <a:tab pos="6783120" algn="l"/>
                <a:tab pos="7432560" algn="l"/>
                <a:tab pos="8081639" algn="l"/>
                <a:tab pos="8731080" algn="l"/>
                <a:tab pos="9380520" algn="l"/>
                <a:tab pos="10029600" algn="l"/>
              </a:tabLst>
            </a:pPr>
            <a:r>
              <a:rPr lang="nl-NL" sz="3200"/>
              <a:t>Server can have lots of </a:t>
            </a:r>
            <a:br>
              <a:rPr lang="nl-NL" sz="3200"/>
            </a:br>
            <a:r>
              <a:rPr lang="nl-NL" sz="3200"/>
              <a:t>memory and CPU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D572F-A0A5-42B5-9029-8A2111C3B7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479600" y="717120"/>
            <a:ext cx="5303520" cy="78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FC1FF336-DB03-48FB-A662-2284696492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Server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207502BF-2129-4509-8E3B-CDD84FA2FD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360"/>
            <a:ext cx="14888879" cy="7019640"/>
          </a:xfrm>
        </p:spPr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Connecting to the server from windows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2 options: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Tool: WinSCP</a:t>
            </a:r>
          </a:p>
          <a:p>
            <a:pPr lvl="3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Host: mbscourse.science.ru.nl</a:t>
            </a:r>
          </a:p>
          <a:p>
            <a:pPr lvl="3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User name: science account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Tool: Putty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7A23F-87AC-4ACE-BE93-F84B22F3FB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0599" y="5394960"/>
            <a:ext cx="5714640" cy="333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41BA0-FA88-4415-9150-C110C4FBE6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326880" y="2579760"/>
            <a:ext cx="7467119" cy="6152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5C90675-30EC-4AE3-936C-141C85803CD7}"/>
              </a:ext>
            </a:extLst>
          </p:cNvPr>
          <p:cNvSpPr/>
          <p:nvPr/>
        </p:nvSpPr>
        <p:spPr>
          <a:xfrm>
            <a:off x="7406640" y="6766560"/>
            <a:ext cx="1463039" cy="73151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7C4BFAB3-7235-459B-875B-5CDF3BFD18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Hello world!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51FD916E-DE72-474F-8038-A98840FF62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spcBef>
                <a:spcPts val="1417"/>
              </a:spcBef>
            </a:pPr>
            <a:r>
              <a:rPr lang="nl-NL" sz="2400" dirty="0"/>
              <a:t>Remember this image from biology?</a:t>
            </a:r>
          </a:p>
          <a:p>
            <a:pPr lvl="0">
              <a:spcBef>
                <a:spcPts val="1417"/>
              </a:spcBef>
            </a:pPr>
            <a:r>
              <a:rPr lang="nl-NL" sz="2400" dirty="0"/>
              <a:t>It suggests a similar path in embryogenesis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I want to know what those similar steps are</a:t>
            </a:r>
          </a:p>
          <a:p>
            <a:pPr lvl="0">
              <a:spcBef>
                <a:spcPts val="1417"/>
              </a:spcBef>
            </a:pPr>
            <a:endParaRPr lang="nl-NL" sz="2400" dirty="0"/>
          </a:p>
          <a:p>
            <a:pPr lvl="0">
              <a:spcBef>
                <a:spcPts val="1417"/>
              </a:spcBef>
            </a:pPr>
            <a:r>
              <a:rPr lang="nl-NL" sz="2400" dirty="0"/>
              <a:t>How?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Sequencing data from </a:t>
            </a:r>
            <a:r>
              <a:rPr lang="nl-NL" sz="2400" u="sng" dirty="0"/>
              <a:t>different species</a:t>
            </a:r>
            <a:r>
              <a:rPr lang="nl-NL" sz="2400" dirty="0"/>
              <a:t> at </a:t>
            </a:r>
            <a:r>
              <a:rPr lang="nl-NL" sz="2400" u="sng" dirty="0"/>
              <a:t>different timepoint</a:t>
            </a:r>
            <a:r>
              <a:rPr lang="nl-NL" sz="2400" dirty="0"/>
              <a:t> during embryogenesis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Create a map of gene-enhancer pairs by combining RNA-seq with ATAC-seq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Find conserved (de)activations per timepoint → conserved Gene Regulatory Networks (GRNs)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4DB4C-16F4-4790-8710-F0BC212AFD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0239" y="6084762"/>
            <a:ext cx="8879356" cy="31333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407A5-D573-4F99-8BFC-116A8A77B295}"/>
              </a:ext>
            </a:extLst>
          </p:cNvPr>
          <p:cNvSpPr txBox="1"/>
          <p:nvPr/>
        </p:nvSpPr>
        <p:spPr>
          <a:xfrm>
            <a:off x="11517480" y="7995960"/>
            <a:ext cx="4572000" cy="5079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Xenopus developmental stages Tan et al. 2013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C7E34-91A1-4582-A0B0-3D1B1E3B4EA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104480" y="791280"/>
            <a:ext cx="5714640" cy="380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2EC4BC27-F6D4-417F-B861-83CF93DE85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7FD28-A0AA-41C3-9F32-9B8A5DB881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89040" y="1645920"/>
            <a:ext cx="7143840" cy="439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2E9384-D2D7-4274-9369-910F6BB6322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424160" y="4909319"/>
            <a:ext cx="6492240" cy="4417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D8F3A-5142-45D6-BB6A-3E20F621AD9B}"/>
              </a:ext>
            </a:extLst>
          </p:cNvPr>
          <p:cNvSpPr txBox="1"/>
          <p:nvPr/>
        </p:nvSpPr>
        <p:spPr>
          <a:xfrm>
            <a:off x="8359919" y="5403600"/>
            <a:ext cx="1371599" cy="373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mbshome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82D1471B-FB11-4E59-9256-E850D4F9A9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437676-C38D-492E-BFA7-01341A4D04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89120" y="1606320"/>
            <a:ext cx="7863840" cy="680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D5F74BE-6059-4C45-8A4D-9DDBEDDCD6D2}"/>
              </a:ext>
            </a:extLst>
          </p:cNvPr>
          <p:cNvSpPr/>
          <p:nvPr/>
        </p:nvSpPr>
        <p:spPr>
          <a:xfrm>
            <a:off x="5486399" y="7040880"/>
            <a:ext cx="1554479" cy="640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EEEEE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07A4E-67E7-4833-BD12-49D98F72E1B3}"/>
              </a:ext>
            </a:extLst>
          </p:cNvPr>
          <p:cNvSpPr txBox="1"/>
          <p:nvPr/>
        </p:nvSpPr>
        <p:spPr>
          <a:xfrm>
            <a:off x="5760720" y="7168320"/>
            <a:ext cx="2194560" cy="373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siebrenf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80079D-F547-41AF-92C0-BCB5B6A06A97}"/>
              </a:ext>
            </a:extLst>
          </p:cNvPr>
          <p:cNvSpPr txBox="1"/>
          <p:nvPr/>
        </p:nvSpPr>
        <p:spPr>
          <a:xfrm>
            <a:off x="8359919" y="5259600"/>
            <a:ext cx="1371599" cy="373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mbshome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2D696A3B-D350-4207-A5A7-BA53A5973C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Server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78BECE7C-B00E-48E1-B12F-B55F0F0C20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360"/>
            <a:ext cx="14888879" cy="7019640"/>
          </a:xfrm>
        </p:spPr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Today: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Collect all fastq files in one location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Give all files consistent, descriptive (and machine readable) names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Machine readable:</a:t>
            </a:r>
          </a:p>
          <a:p>
            <a:pPr lvl="3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No spaces (“ ”), but you can use underscores (“_”)</a:t>
            </a:r>
          </a:p>
          <a:p>
            <a:pPr lvl="3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No special characters (“/” or “|” etc.)</a:t>
            </a:r>
            <a:br>
              <a:rPr lang="nl-NL" sz="2800"/>
            </a:br>
            <a:endParaRPr lang="nl-NL" sz="2800"/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Make a “metadata” table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Sample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Lab group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type (“undifferentiated” or “keratinocyte” or similar)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Other columns that you think we want to compare between!</a:t>
            </a:r>
            <a:br>
              <a:rPr lang="nl-NL" sz="2800"/>
            </a:br>
            <a:endParaRPr lang="nl-NL" sz="2800"/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Activate the pipeline!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278FB3A7-7991-42F0-B4B2-8BAECFA559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Server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D66A5558-48A0-41DC-8A83-513EB623FA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360"/>
            <a:ext cx="14888879" cy="7019640"/>
          </a:xfrm>
        </p:spPr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After the pipeline has finished: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Quality control (MultiQC)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Visual inspection (UCSC genome browser)</a:t>
            </a:r>
            <a:br>
              <a:rPr lang="nl-NL"/>
            </a:br>
            <a:endParaRPr lang="nl-NL"/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Differential expression analysis (DESeq2 in R)</a:t>
            </a:r>
            <a:br>
              <a:rPr lang="nl-NL"/>
            </a:br>
            <a:endParaRPr lang="nl-NL"/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Go term analysis (DAVID/other)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D173D92B-1923-439C-9286-20F6B6550C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wrap="square" lIns="36000" tIns="36000" rIns="36000" bIns="36000" anchor="t">
            <a:noAutofit/>
          </a:bodyPr>
          <a:lstStyle/>
          <a:p>
            <a:endParaRPr lang="nl-NL"/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344568C5-A623-4748-A507-EF861D763C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 wrap="square" lIns="36000" tIns="36000" rIns="36000" bIns="36000" anchor="t">
            <a:noAutofit/>
          </a:bodyPr>
          <a:lstStyle/>
          <a:p>
            <a:endParaRPr lang="nl-NL"/>
          </a:p>
        </p:txBody>
      </p:sp>
      <p:sp>
        <p:nvSpPr>
          <p:cNvPr id="4" name="Tijdelijke aanduiding voor inhoud 5">
            <a:extLst>
              <a:ext uri="{FF2B5EF4-FFF2-40B4-BE49-F238E27FC236}">
                <a16:creationId xmlns:a16="http://schemas.microsoft.com/office/drawing/2014/main" id="{22E1993A-702A-487F-B981-101339D01F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959" y="2157120"/>
            <a:ext cx="14888879" cy="972720"/>
          </a:xfrm>
        </p:spPr>
        <p:txBody>
          <a:bodyPr wrap="square" lIns="36000" tIns="36000" rIns="36000" bIns="36000" anchor="t">
            <a:noAutofit/>
          </a:bodyPr>
          <a:lstStyle/>
          <a:p>
            <a:endParaRPr lang="nl-NL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3E54EA3C-368D-47A1-AA00-9C7E2768F4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Some important Linux command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FE37C60A-EA9A-4300-BD7B-52AB61D1B9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Commands all work the same: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[command_name] [optional flags] [argument1] [argument2] [etc]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Example: copying a file from one location to another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Copy command: cp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How cp works: $ cp --help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In short: $ cp [origin] [destination]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$ cp /mbshome/siebrenf/evil_cat.jpg /scratch/ghe_2019/evil_cat.jpg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endParaRPr lang="nl-NL"/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endParaRPr lang="nl-NL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2957B8DA-31BE-4315-884C-EF1A19BF0C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Some important Linux command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449DBA28-26D7-4417-8A69-9899FD48D4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ls: list all files in my current ‘directory’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Each ‘directory’ is a ‘map’ or ‘folder’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Each directory contains files, like the picture ‘evil_cat.jpg’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cd: Change Directory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cat: Show the contents of the file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nano: Opens a (very simple) 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80582-73DE-4101-88DA-C5BA4D533B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61120" y="2743199"/>
            <a:ext cx="7143840" cy="439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F23CE268-4058-42E4-8129-47332B9EAA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DDC38DBE-6AC0-47C4-8AC3-9F03C66BD85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Installing anaconda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Go to your home directory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$ cd ~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$ sh /mbshome/siebrenf/Anaconda3-2019.07-Linux-x86_64.sh</a:t>
            </a:r>
          </a:p>
          <a:p>
            <a:pPr lvl="3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Say yes to everything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Copy some settings files (makes it easier to start again later)</a:t>
            </a:r>
          </a:p>
          <a:p>
            <a:pPr lvl="3">
              <a:lnSpc>
                <a:spcPct val="100000"/>
              </a:lnSpc>
              <a:spcBef>
                <a:spcPts val="1417"/>
              </a:spcBef>
            </a:pPr>
            <a:r>
              <a:rPr lang="nl-NL" sz="1600"/>
              <a:t>$ cp </a:t>
            </a:r>
            <a:r>
              <a:rPr lang="nl-NL" sz="2800"/>
              <a:t>/mbshome/siebrenf/.bash_profile ~/.bash_profile</a:t>
            </a:r>
          </a:p>
          <a:p>
            <a:pPr lvl="3">
              <a:lnSpc>
                <a:spcPct val="100000"/>
              </a:lnSpc>
              <a:spcBef>
                <a:spcPts val="1417"/>
              </a:spcBef>
            </a:pPr>
            <a:br>
              <a:rPr lang="nl-NL" sz="2800"/>
            </a:br>
            <a:endParaRPr lang="nl-NL" sz="2800"/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Setup the pipeline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$ conda env create -f /scratch/ghe_2019/snakemake-workflows/envs/snakemake-workflows.yaml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$ conva activate snakemake-workflows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95BDA492-C801-452C-ACFD-85C07C9981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56657E35-BEA1-4D41-8CD9-7430E6062D3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Running the pipeline yourself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From /scratch/ghe_2019/snakemake-workflows/workflows/rna-seq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Copy config.yaml and samples.tsv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Edit them to suit your need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800"/>
              <a:t>In config.yaml you can set the differential expression analysis!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In Snakefile, link to your config.yaml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$ cd /scratch/ghe_2019/snakemake-workflows/workflows/rna-seq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endParaRPr lang="nl-NL"/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Test your setup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$ snakemake –use-conda -n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Run your setup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$ snakemake --use-conda --cores 18 --resources deeptools_limit=1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endParaRPr lang="nl-NL"/>
          </a:p>
          <a:p>
            <a:pPr lvl="0">
              <a:buClr>
                <a:srgbClr val="000000"/>
              </a:buClr>
              <a:buSzPct val="100000"/>
              <a:buFont typeface="Arial"/>
            </a:pPr>
            <a:endParaRPr lang="nl-NL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1555E00A-28B0-4782-910E-9E00700833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638F3C64-272B-4AB7-A9A2-FF24CDB12B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Trying DESeq2 for yourself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In Rstudio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On the server</a:t>
            </a:r>
            <a:br>
              <a:rPr lang="nl-NL"/>
            </a:br>
            <a:endParaRPr lang="nl-NL"/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Requires a ‘visual connection’ to the server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To start rstudio (from linux)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$ ssh -X mbscourse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$ xterm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$ rstudio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ACEA3102-FA74-4F7F-9765-B728C0E0E3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Hello world!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8CA0C468-0BFC-4726-ABA5-486A4B7A87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spcBef>
                <a:spcPts val="1417"/>
              </a:spcBef>
            </a:pPr>
            <a:r>
              <a:rPr lang="nl-NL"/>
              <a:t>Manually analysing all this ----------------→</a:t>
            </a:r>
            <a:br>
              <a:rPr lang="nl-NL"/>
            </a:br>
            <a:r>
              <a:rPr lang="nl-NL"/>
              <a:t>is a lot of work!</a:t>
            </a:r>
          </a:p>
          <a:p>
            <a:pPr lvl="0">
              <a:spcBef>
                <a:spcPts val="1417"/>
              </a:spcBef>
            </a:pPr>
            <a:r>
              <a:rPr lang="nl-NL"/>
              <a:t>And I’m lazy…</a:t>
            </a:r>
            <a:br>
              <a:rPr lang="nl-NL"/>
            </a:br>
            <a:br>
              <a:rPr lang="nl-NL"/>
            </a:br>
            <a:br>
              <a:rPr lang="nl-NL"/>
            </a:br>
            <a:br>
              <a:rPr lang="nl-NL"/>
            </a:br>
            <a:br>
              <a:rPr lang="nl-NL"/>
            </a:br>
            <a:br>
              <a:rPr lang="nl-NL"/>
            </a:br>
            <a:br>
              <a:rPr lang="nl-NL"/>
            </a:br>
            <a:br>
              <a:rPr lang="nl-NL"/>
            </a:br>
            <a:br>
              <a:rPr lang="nl-NL"/>
            </a:br>
            <a:endParaRPr lang="nl-NL"/>
          </a:p>
          <a:p>
            <a:pPr lvl="0">
              <a:spcBef>
                <a:spcPts val="1417"/>
              </a:spcBef>
            </a:pPr>
            <a:r>
              <a:rPr lang="nl-NL"/>
              <a:t>To compare between species</a:t>
            </a:r>
            <a:br>
              <a:rPr lang="nl-NL"/>
            </a:br>
            <a:r>
              <a:rPr lang="nl-NL"/>
              <a:t>all steps must be the same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Automation!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0313F-0783-446E-9AEA-1B6BF237EF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2479" y="3385440"/>
            <a:ext cx="3838320" cy="383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658FE-AC22-4C7E-A351-D8263E8F0A7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881360" y="1841399"/>
            <a:ext cx="3377520" cy="54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013AD053-EB94-4264-B65F-5C226CFF1F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EB187567-BD43-4252-817E-430ACCF1CD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On gene count normalization:</a:t>
            </a:r>
          </a:p>
          <a:p>
            <a:pPr lvl="1">
              <a:lnSpc>
                <a:spcPct val="100000"/>
              </a:lnSpc>
              <a:spcBef>
                <a:spcPts val="1417"/>
              </a:spcBef>
              <a:buNone/>
            </a:pPr>
            <a:r>
              <a:rPr lang="nl-NL" sz="1000"/>
              <a:t>image source:</a:t>
            </a:r>
            <a:br>
              <a:rPr lang="nl-NL" sz="1000"/>
            </a:br>
            <a:r>
              <a:rPr lang="nl-NL" sz="1000"/>
              <a:t>https://hbctraining.github.io/DGE_workshop/lessons/02_DGE_count_normalization.html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2284A-B611-40CD-AF7E-32FBE9C051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80960" y="91440"/>
            <a:ext cx="8463600" cy="952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0F9A2EC0-A9A1-42D6-9207-28B5E5EAA3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UCSC genome browser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49532A72-B466-468C-A42D-77B4D605E7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lvl="0">
              <a:buNone/>
            </a:pPr>
            <a:r>
              <a:rPr lang="nl-NL" b="1"/>
              <a:t>Upload your bigwig file into the genome browser: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Go to the UCSC website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Under ‘</a:t>
            </a:r>
            <a:r>
              <a:rPr lang="nl-NL" u="sng"/>
              <a:t>My Data</a:t>
            </a:r>
            <a:r>
              <a:rPr lang="nl-NL"/>
              <a:t>’, select ‘</a:t>
            </a:r>
            <a:r>
              <a:rPr lang="nl-NL" u="sng"/>
              <a:t>Custom Tracks</a:t>
            </a:r>
            <a:r>
              <a:rPr lang="nl-NL"/>
              <a:t>’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Select ‘clade Mammal’, ‘genome, Human’ and ‘assembly Dec. 2013 (GRCH38)’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This should be correct already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/>
              <a:t>In the box ‘</a:t>
            </a:r>
            <a:r>
              <a:rPr lang="nl-NL" u="sng"/>
              <a:t>Paste URLS or data</a:t>
            </a:r>
            <a:r>
              <a:rPr lang="nl-NL"/>
              <a:t>’ paste links to all bigwigs you want to see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I need to ‘host’ your files in a special location. Here is one of Sabine’s bigwigs in that location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>
                <a:hlinkClick r:id="rId3"/>
              </a:rPr>
              <a:t>http://trackhub.science.ru.nl/hubs/siebrenf/GHE/GRCh38.p12/STVI-120-48hours-AB1-15757.bigWig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Click ‘</a:t>
            </a:r>
            <a:r>
              <a:rPr lang="nl-NL" u="sng"/>
              <a:t>Submit</a:t>
            </a:r>
            <a:r>
              <a:rPr lang="nl-NL"/>
              <a:t>’, and in the next window click ‘</a:t>
            </a:r>
            <a:r>
              <a:rPr lang="nl-NL" u="sng"/>
              <a:t>go</a:t>
            </a:r>
            <a:r>
              <a:rPr lang="nl-NL"/>
              <a:t>’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You are now brought into the genome browser.</a:t>
            </a:r>
          </a:p>
          <a:p>
            <a:pPr lvl="0">
              <a:spcBef>
                <a:spcPts val="1417"/>
              </a:spcBef>
              <a:buClr>
                <a:srgbClr val="000000"/>
              </a:buClr>
              <a:buSzPct val="100000"/>
              <a:buFont typeface="Arial"/>
            </a:pPr>
            <a:r>
              <a:rPr lang="nl-NL"/>
              <a:t>Finally, find your sample name(s) on the left, </a:t>
            </a:r>
            <a:br>
              <a:rPr lang="nl-NL"/>
            </a:br>
            <a:r>
              <a:rPr lang="nl-NL"/>
              <a:t>right click and select ‘full’ (visibility)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DA69AAB8-12F3-4A22-B399-970DAF5E31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Automation: Pipeline</a:t>
            </a:r>
          </a:p>
        </p:txBody>
      </p:sp>
      <p:pic>
        <p:nvPicPr>
          <p:cNvPr id="3" name="Picture Placeholder 2" title="snakemake_dag">
            <a:extLst>
              <a:ext uri="{FF2B5EF4-FFF2-40B4-BE49-F238E27FC236}">
                <a16:creationId xmlns:a16="http://schemas.microsoft.com/office/drawing/2014/main" id="{8026FD7A-B388-4B68-9CB2-3FFBB4068E4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828800" y="1371599"/>
            <a:ext cx="13447799" cy="7532640"/>
          </a:xfrm>
        </p:spPr>
      </p:pic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D3CFAB5C-125B-4E44-9447-FB8C8BB7E6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17919" y="1463039"/>
            <a:ext cx="11521440" cy="1047239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/>
              <a:t>Automatic RNA-seq processing</a:t>
            </a:r>
            <a:br>
              <a:rPr lang="nl-NL"/>
            </a:br>
            <a:r>
              <a:rPr lang="nl-NL" sz="1600"/>
              <a:t>(</a:t>
            </a:r>
            <a:r>
              <a:rPr lang="nl-NL" sz="1600" u="sng">
                <a:solidFill>
                  <a:srgbClr val="729FCF"/>
                </a:solidFill>
              </a:rPr>
              <a:t>https://github.com/vanheeringen-lab/snakemake-workflows</a:t>
            </a:r>
            <a:r>
              <a:rPr lang="nl-NL" sz="1600"/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B0B62DAD-2358-4FCE-9A11-96FD2E9C3C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82EA1F79-0F0D-4796-AA8B-A422EE4BE1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000"/>
            <a:ext cx="757764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b="1"/>
              <a:t>Your sequencing data</a:t>
            </a:r>
            <a:r>
              <a:rPr lang="nl-NL" sz="2200" b="1"/>
              <a:t>:</a:t>
            </a:r>
          </a:p>
          <a:p>
            <a:pPr lvl="0">
              <a:spcBef>
                <a:spcPts val="1417"/>
              </a:spcBef>
              <a:buSzPct val="100000"/>
              <a:buAutoNum type="arabicParenR"/>
            </a:pPr>
            <a:r>
              <a:rPr lang="nl-NL"/>
              <a:t> Adapter trimming</a:t>
            </a:r>
          </a:p>
          <a:p>
            <a:pPr lvl="0">
              <a:spcBef>
                <a:spcPts val="1417"/>
              </a:spcBef>
              <a:buSzPct val="100000"/>
              <a:buAutoNum type="arabicParenR"/>
            </a:pPr>
            <a:r>
              <a:rPr lang="nl-NL"/>
              <a:t> Sequence alignment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Aligned sequences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Gene counts</a:t>
            </a:r>
          </a:p>
          <a:p>
            <a:pPr lvl="0">
              <a:spcBef>
                <a:spcPts val="1417"/>
              </a:spcBef>
              <a:buSzPct val="100000"/>
              <a:buAutoNum type="arabicParenR"/>
            </a:pPr>
            <a:r>
              <a:rPr lang="nl-NL"/>
              <a:t> Duplicate marking</a:t>
            </a:r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95E9EE5B-68AC-4671-8DB0-F1DBF2503C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869680" y="1800000"/>
            <a:ext cx="721188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endParaRPr lang="nl-NL"/>
          </a:p>
          <a:p>
            <a:pPr lvl="0">
              <a:spcBef>
                <a:spcPts val="1417"/>
              </a:spcBef>
              <a:buNone/>
            </a:pPr>
            <a:endParaRPr lang="nl-NL"/>
          </a:p>
          <a:p>
            <a:pPr lvl="0">
              <a:spcBef>
                <a:spcPts val="1417"/>
              </a:spcBef>
              <a:buNone/>
            </a:pPr>
            <a:r>
              <a:rPr lang="nl-NL" b="1"/>
              <a:t>Meanwhile…</a:t>
            </a:r>
          </a:p>
          <a:p>
            <a:pPr lvl="0">
              <a:spcBef>
                <a:spcPts val="1417"/>
              </a:spcBef>
            </a:pPr>
            <a:r>
              <a:rPr lang="nl-NL"/>
              <a:t>Quality checks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“Raw” fastq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Trimmed fastq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/>
              <a:t>Duplicate marked fastq</a:t>
            </a:r>
          </a:p>
          <a:p>
            <a:pPr lvl="0">
              <a:spcBef>
                <a:spcPts val="1417"/>
              </a:spcBef>
            </a:pPr>
            <a:r>
              <a:rPr lang="nl-NL"/>
              <a:t>Combined into one file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1A836BD-E283-4909-97FA-064F6F4479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46320" y="413604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endParaRPr lang="nl-NL"/>
          </a:p>
          <a:p>
            <a:pPr lvl="0">
              <a:spcBef>
                <a:spcPts val="1417"/>
              </a:spcBef>
              <a:buNone/>
            </a:pPr>
            <a:endParaRPr lang="nl-NL"/>
          </a:p>
          <a:p>
            <a:pPr lvl="0">
              <a:spcBef>
                <a:spcPts val="1417"/>
              </a:spcBef>
              <a:buNone/>
            </a:pPr>
            <a:r>
              <a:rPr lang="nl-NL" b="1"/>
              <a:t>Aligned sequences:</a:t>
            </a:r>
          </a:p>
          <a:p>
            <a:pPr lvl="0">
              <a:spcBef>
                <a:spcPts val="1417"/>
              </a:spcBef>
              <a:buSzPct val="100000"/>
              <a:buAutoNum type="arabicParenR"/>
            </a:pPr>
            <a:r>
              <a:rPr lang="nl-NL"/>
              <a:t> Visualization files</a:t>
            </a:r>
          </a:p>
          <a:p>
            <a:pPr lvl="0">
              <a:spcBef>
                <a:spcPts val="1417"/>
              </a:spcBef>
              <a:buSzPct val="100000"/>
              <a:buAutoNum type="arabicParenR"/>
            </a:pPr>
            <a:r>
              <a:rPr lang="nl-NL"/>
              <a:t> Visualization</a:t>
            </a:r>
          </a:p>
        </p:txBody>
      </p:sp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2EFDA886-4D97-446B-839D-1E83DA840F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280" y="411480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endParaRPr lang="nl-NL"/>
          </a:p>
          <a:p>
            <a:pPr lvl="0">
              <a:spcBef>
                <a:spcPts val="1417"/>
              </a:spcBef>
              <a:buNone/>
            </a:pPr>
            <a:endParaRPr lang="nl-NL"/>
          </a:p>
          <a:p>
            <a:pPr lvl="0">
              <a:spcBef>
                <a:spcPts val="1417"/>
              </a:spcBef>
              <a:buNone/>
            </a:pPr>
            <a:r>
              <a:rPr lang="nl-NL" b="1"/>
              <a:t>Gene counts:</a:t>
            </a:r>
            <a:br>
              <a:rPr lang="nl-NL" b="1"/>
            </a:br>
            <a:endParaRPr lang="nl-NL" b="1"/>
          </a:p>
          <a:p>
            <a:pPr lvl="0">
              <a:spcBef>
                <a:spcPts val="1417"/>
              </a:spcBef>
              <a:buSzPct val="100000"/>
              <a:buAutoNum type="arabicParenR"/>
            </a:pPr>
            <a:r>
              <a:rPr lang="nl-NL"/>
              <a:t> Clustering</a:t>
            </a:r>
            <a:br>
              <a:rPr lang="nl-NL"/>
            </a:br>
            <a:endParaRPr lang="nl-NL"/>
          </a:p>
          <a:p>
            <a:pPr lvl="0">
              <a:spcBef>
                <a:spcPts val="1417"/>
              </a:spcBef>
              <a:buSzPct val="100000"/>
              <a:buAutoNum type="arabicParenR"/>
            </a:pPr>
            <a:r>
              <a:rPr lang="nl-NL"/>
              <a:t> Differential gene expression</a:t>
            </a:r>
          </a:p>
          <a:p>
            <a:pPr lvl="0">
              <a:spcBef>
                <a:spcPts val="1417"/>
              </a:spcBef>
              <a:buSzPct val="100000"/>
              <a:buAutoNum type="arabicParenR"/>
            </a:pPr>
            <a:r>
              <a:rPr lang="nl-NL"/>
              <a:t> More analysis(?)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6875037-DEAD-4542-9DEA-A26B5C9D495B}"/>
              </a:ext>
            </a:extLst>
          </p:cNvPr>
          <p:cNvSpPr/>
          <p:nvPr/>
        </p:nvSpPr>
        <p:spPr>
          <a:xfrm rot="15856200" flipV="1">
            <a:off x="775294" y="4221775"/>
            <a:ext cx="1447199" cy="1185480"/>
          </a:xfrm>
          <a:custGeom>
            <a:avLst>
              <a:gd name="f0" fmla="val 16380000"/>
              <a:gd name="f1" fmla="val 4740000"/>
              <a:gd name="f2" fmla="val 9303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89DC8F-C6E3-4B56-89CE-C9A5253DA9EA}"/>
              </a:ext>
            </a:extLst>
          </p:cNvPr>
          <p:cNvSpPr/>
          <p:nvPr/>
        </p:nvSpPr>
        <p:spPr>
          <a:xfrm>
            <a:off x="4372560" y="4718880"/>
            <a:ext cx="3017520" cy="731519"/>
          </a:xfrm>
          <a:custGeom>
            <a:avLst>
              <a:gd name="f0" fmla="val 21180000"/>
              <a:gd name="f1" fmla="val 7200000"/>
              <a:gd name="f2" fmla="val 9428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44381619-FE64-447E-A814-F09152D5E1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37919C48-8277-4C76-8BB0-2B2B1F38F8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000"/>
            <a:ext cx="446868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800" b="1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 b="1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800"/>
            </a:br>
            <a:r>
              <a:rPr lang="nl-NL" sz="180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 b="1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 b="1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800"/>
            </a:br>
            <a:r>
              <a:rPr lang="nl-NL" sz="180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 b="1"/>
              <a:t>Output: lots of pictures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72604-852A-44DF-80B6-6B49AE0D6A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1049" t="26932" r="72641" b="23616"/>
          <a:stretch>
            <a:fillRect/>
          </a:stretch>
        </p:blipFill>
        <p:spPr>
          <a:xfrm>
            <a:off x="10242000" y="1983600"/>
            <a:ext cx="6400440" cy="606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C8E21B68-8006-4103-A64C-F7AC74EC3A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E98035AF-162D-4884-9D17-95DDF0FE38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000"/>
            <a:ext cx="446868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800" b="1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 b="1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800"/>
            </a:br>
            <a:r>
              <a:rPr lang="nl-NL" sz="180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 b="1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 b="1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800"/>
            </a:br>
            <a:r>
              <a:rPr lang="nl-NL" sz="180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A) FASTQC (MultiQC file)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800" b="1"/>
              <a:t>Output: lots of pictures</a:t>
            </a:r>
          </a:p>
        </p:txBody>
      </p:sp>
      <p:pic>
        <p:nvPicPr>
          <p:cNvPr id="4" name="Graphic 3" title="snakemake_dag">
            <a:extLst>
              <a:ext uri="{FF2B5EF4-FFF2-40B4-BE49-F238E27FC236}">
                <a16:creationId xmlns:a16="http://schemas.microsoft.com/office/drawing/2014/main" id="{73AB0061-6AD0-4C6C-B3BB-B3EEE8CFD2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40880" y="2393640"/>
            <a:ext cx="9602280" cy="53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EE42241-B0EB-418E-8562-635BBD87AE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587060" y="6755580"/>
            <a:ext cx="1097280" cy="68148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dirty="0"/>
              <a:t>B</a:t>
            </a:r>
          </a:p>
        </p:txBody>
      </p:sp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E76391A7-D4B0-4826-84BD-E771A98B85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69028" y="3341277"/>
            <a:ext cx="1097280" cy="68148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dirty="0"/>
              <a:t>1</a:t>
            </a:r>
          </a:p>
        </p:txBody>
      </p:sp>
      <p:sp>
        <p:nvSpPr>
          <p:cNvPr id="7" name="Tijdelijke aanduiding voor inhoud 4">
            <a:extLst>
              <a:ext uri="{FF2B5EF4-FFF2-40B4-BE49-F238E27FC236}">
                <a16:creationId xmlns:a16="http://schemas.microsoft.com/office/drawing/2014/main" id="{9334A044-0BB6-41A7-BE32-2F4C9B0BA3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45398" y="3941640"/>
            <a:ext cx="1097280" cy="68148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dirty="0"/>
              <a:t>2</a:t>
            </a:r>
          </a:p>
        </p:txBody>
      </p:sp>
      <p:sp>
        <p:nvSpPr>
          <p:cNvPr id="8" name="Tijdelijke aanduiding voor inhoud 4">
            <a:extLst>
              <a:ext uri="{FF2B5EF4-FFF2-40B4-BE49-F238E27FC236}">
                <a16:creationId xmlns:a16="http://schemas.microsoft.com/office/drawing/2014/main" id="{0766B593-36C1-47CE-A93F-3B18C3D014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34093" y="5060165"/>
            <a:ext cx="1097280" cy="68148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dirty="0"/>
              <a:t>3a</a:t>
            </a:r>
          </a:p>
        </p:txBody>
      </p:sp>
      <p:sp>
        <p:nvSpPr>
          <p:cNvPr id="9" name="Tijdelijke aanduiding voor inhoud 4">
            <a:extLst>
              <a:ext uri="{FF2B5EF4-FFF2-40B4-BE49-F238E27FC236}">
                <a16:creationId xmlns:a16="http://schemas.microsoft.com/office/drawing/2014/main" id="{532C62B6-BF93-46ED-8790-6FC08CF575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11050" y="6199434"/>
            <a:ext cx="1097280" cy="68148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dirty="0"/>
              <a:t>4a</a:t>
            </a:r>
          </a:p>
        </p:txBody>
      </p:sp>
      <p:sp>
        <p:nvSpPr>
          <p:cNvPr id="10" name="Tijdelijke aanduiding voor inhoud 4">
            <a:extLst>
              <a:ext uri="{FF2B5EF4-FFF2-40B4-BE49-F238E27FC236}">
                <a16:creationId xmlns:a16="http://schemas.microsoft.com/office/drawing/2014/main" id="{69CE542F-46A0-4EEB-BFE6-B8F2CA06A3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29600" y="7096320"/>
            <a:ext cx="1097280" cy="68148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/>
              <a:t>4b</a:t>
            </a:r>
          </a:p>
        </p:txBody>
      </p:sp>
      <p:sp>
        <p:nvSpPr>
          <p:cNvPr id="11" name="Tijdelijke aanduiding voor inhoud 4">
            <a:extLst>
              <a:ext uri="{FF2B5EF4-FFF2-40B4-BE49-F238E27FC236}">
                <a16:creationId xmlns:a16="http://schemas.microsoft.com/office/drawing/2014/main" id="{D005CF59-C8C2-4854-883A-8984C8D850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67440" y="5921639"/>
            <a:ext cx="1097280" cy="68148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/>
              <a:t>3b</a:t>
            </a:r>
          </a:p>
        </p:txBody>
      </p:sp>
      <p:sp>
        <p:nvSpPr>
          <p:cNvPr id="12" name="Tijdelijke aanduiding voor inhoud 4">
            <a:extLst>
              <a:ext uri="{FF2B5EF4-FFF2-40B4-BE49-F238E27FC236}">
                <a16:creationId xmlns:a16="http://schemas.microsoft.com/office/drawing/2014/main" id="{A898B423-A37B-4E54-BB9A-407BA02895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270910" y="6178593"/>
            <a:ext cx="1097280" cy="68148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dirty="0"/>
              <a:t>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0BBBB9-ED78-4E44-B239-2F768B4DDAF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r="5244" b="5806"/>
          <a:stretch>
            <a:fillRect/>
          </a:stretch>
        </p:blipFill>
        <p:spPr>
          <a:xfrm>
            <a:off x="12893039" y="7472520"/>
            <a:ext cx="1148760" cy="103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4B9AAA-B446-4F8F-810C-F09A4F46FDDF}"/>
              </a:ext>
            </a:extLst>
          </p:cNvPr>
          <p:cNvSpPr txBox="1"/>
          <p:nvPr/>
        </p:nvSpPr>
        <p:spPr>
          <a:xfrm>
            <a:off x="14041800" y="7023600"/>
            <a:ext cx="2508840" cy="415327"/>
          </a:xfrm>
          <a:prstGeom prst="rect">
            <a:avLst/>
          </a:prstGeom>
          <a:noFill/>
          <a:ln w="0">
            <a:solidFill>
              <a:srgbClr val="999999"/>
            </a:solidFill>
            <a:custDash>
              <a:ds d="144567" sp="144567"/>
              <a:ds d="144567" sp="144567"/>
            </a:custDash>
            <a:round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1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It looks like you’re trying to make sense of this jumble...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98D4B5EC-BFCC-41B6-9A3D-C39201C89F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2A1988D3-304A-4928-BF11-ABF69F6488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000"/>
            <a:ext cx="11875319" cy="7019640"/>
          </a:xfrm>
        </p:spPr>
        <p:txBody>
          <a:bodyPr>
            <a:noAutofit/>
          </a:bodyPr>
          <a:lstStyle/>
          <a:p>
            <a:pPr lvl="0">
              <a:buNone/>
            </a:pPr>
            <a:r>
              <a:rPr lang="nl-NL" b="1" dirty="0"/>
              <a:t>Your sequencing data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dirty="0"/>
              <a:t>FASTQ file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endParaRPr lang="nl-NL" dirty="0"/>
          </a:p>
          <a:p>
            <a:pPr lvl="0">
              <a:buClr>
                <a:srgbClr val="000000"/>
              </a:buClr>
              <a:buSzPct val="100000"/>
              <a:buFont typeface="Arial"/>
            </a:pPr>
            <a:endParaRPr lang="nl-NL" dirty="0"/>
          </a:p>
          <a:p>
            <a:pPr lvl="0">
              <a:buClr>
                <a:srgbClr val="000000"/>
              </a:buClr>
              <a:buSzPct val="100000"/>
              <a:buFont typeface="Arial"/>
            </a:pPr>
            <a:endParaRPr lang="nl-NL" dirty="0"/>
          </a:p>
          <a:p>
            <a:pPr lvl="0">
              <a:buClr>
                <a:srgbClr val="000000"/>
              </a:buClr>
              <a:buSzPct val="100000"/>
              <a:buNone/>
            </a:pPr>
            <a:br>
              <a:rPr lang="nl-NL" dirty="0"/>
            </a:br>
            <a:endParaRPr lang="nl-NL" dirty="0"/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dirty="0"/>
              <a:t>Stores each read’s sequence, </a:t>
            </a:r>
            <a:br>
              <a:rPr lang="nl-NL" dirty="0"/>
            </a:br>
            <a:r>
              <a:rPr lang="nl-NL" dirty="0"/>
              <a:t>	and the quality score of each nucleotide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dirty="0"/>
              <a:t>Phred quality score (encoded)</a:t>
            </a:r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604C1587-8798-4024-91B0-A87248243A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82160" y="164592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400" b="1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lots of pictures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BF36DB9-3083-452D-8F3D-1F7EF948214C}"/>
              </a:ext>
            </a:extLst>
          </p:cNvPr>
          <p:cNvSpPr/>
          <p:nvPr/>
        </p:nvSpPr>
        <p:spPr>
          <a:xfrm>
            <a:off x="13123519" y="1645920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997C1A56-C438-4555-856B-FDE1D934EC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1240" y="3258000"/>
            <a:ext cx="13138200" cy="2646720"/>
          </a:xfrm>
          <a:ln w="0">
            <a:solidFill>
              <a:srgbClr val="3465A4"/>
            </a:solidFill>
            <a:prstDash val="solid"/>
          </a:ln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2200" b="1" dirty="0"/>
              <a:t>FASTQ line: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2200" dirty="0"/>
              <a:t>@very_unique_read_name						  	← sequence name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2200" dirty="0"/>
              <a:t>GCCATNTTTCTTCTGCACTTTCGTGACAGCTTTCNTNGAGCC				← nucleotide sequence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2200" dirty="0"/>
              <a:t>+										← ???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2200" dirty="0"/>
              <a:t>AAAAA#EEEEEEEEEEEEEEEEEEEEEEEEEEEE#E#EEEEE				← nt quality ‘score’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39FB9-1035-4991-94BA-87EF46F0031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418320" y="7171560"/>
            <a:ext cx="4297680" cy="16480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9FEF4FA2-C17E-48A5-B016-E1AC3F77BFB3}"/>
              </a:ext>
            </a:extLst>
          </p:cNvPr>
          <p:cNvSpPr/>
          <p:nvPr/>
        </p:nvSpPr>
        <p:spPr>
          <a:xfrm>
            <a:off x="9144000" y="3258000"/>
            <a:ext cx="0" cy="2646719"/>
          </a:xfrm>
          <a:prstGeom prst="line">
            <a:avLst/>
          </a:prstGeom>
          <a:noFill/>
          <a:ln w="0">
            <a:solidFill>
              <a:srgbClr val="729FCF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9A18C07F-A4F9-412A-BEB3-D8EA0A1B2D87}"/>
              </a:ext>
            </a:extLst>
          </p:cNvPr>
          <p:cNvSpPr/>
          <p:nvPr/>
        </p:nvSpPr>
        <p:spPr>
          <a:xfrm>
            <a:off x="561240" y="3749040"/>
            <a:ext cx="13138199" cy="0"/>
          </a:xfrm>
          <a:prstGeom prst="line">
            <a:avLst/>
          </a:prstGeom>
          <a:noFill/>
          <a:ln w="0">
            <a:solidFill>
              <a:srgbClr val="729FCF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3">
            <a:extLst>
              <a:ext uri="{FF2B5EF4-FFF2-40B4-BE49-F238E27FC236}">
                <a16:creationId xmlns:a16="http://schemas.microsoft.com/office/drawing/2014/main" id="{58C3B532-9B96-48BA-816B-0569AB5632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nl-NL"/>
              <a:t>Pipeline</a:t>
            </a:r>
          </a:p>
        </p:txBody>
      </p:sp>
      <p:sp>
        <p:nvSpPr>
          <p:cNvPr id="3" name="Tijdelijke aanduiding voor inhoud 4">
            <a:extLst>
              <a:ext uri="{FF2B5EF4-FFF2-40B4-BE49-F238E27FC236}">
                <a16:creationId xmlns:a16="http://schemas.microsoft.com/office/drawing/2014/main" id="{5F33B9CF-5645-465A-99B5-5E032D47B4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00599" y="1800000"/>
            <a:ext cx="9315000" cy="7019640"/>
          </a:xfrm>
        </p:spPr>
        <p:txBody>
          <a:bodyPr>
            <a:noAutofit/>
          </a:bodyPr>
          <a:lstStyle/>
          <a:p>
            <a:pPr lvl="0">
              <a:buNone/>
            </a:pPr>
            <a:r>
              <a:rPr lang="nl-NL" sz="2400" b="1" dirty="0"/>
              <a:t>Your sequencing data</a:t>
            </a:r>
          </a:p>
          <a:p>
            <a:pPr lvl="0">
              <a:buClr>
                <a:srgbClr val="000000"/>
              </a:buClr>
              <a:buSzPct val="100000"/>
              <a:buFont typeface="Arial"/>
            </a:pPr>
            <a:r>
              <a:rPr lang="nl-NL" sz="2400" dirty="0"/>
              <a:t>Paired-ended protocol</a:t>
            </a:r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Sequences the RNA from both primers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Helps with indel detection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Doubles read depth</a:t>
            </a:r>
          </a:p>
          <a:p>
            <a:pPr lvl="2">
              <a:lnSpc>
                <a:spcPct val="100000"/>
              </a:lnSpc>
              <a:spcBef>
                <a:spcPts val="1417"/>
              </a:spcBef>
            </a:pPr>
            <a:endParaRPr lang="nl-NL" sz="2400" dirty="0"/>
          </a:p>
          <a:p>
            <a:pPr lvl="1">
              <a:lnSpc>
                <a:spcPct val="100000"/>
              </a:lnSpc>
              <a:spcBef>
                <a:spcPts val="1417"/>
              </a:spcBef>
            </a:pPr>
            <a:r>
              <a:rPr lang="nl-NL" sz="2400" dirty="0"/>
              <a:t>Each end is saved to a separate file</a:t>
            </a:r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AF568D9D-57F5-4F5A-B11C-425D0744DB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682160" y="1645920"/>
            <a:ext cx="3566160" cy="7019640"/>
          </a:xfrm>
        </p:spPr>
        <p:txBody>
          <a:bodyPr>
            <a:noAutofit/>
          </a:bodyPr>
          <a:lstStyle/>
          <a:p>
            <a:pPr lvl="0">
              <a:spcBef>
                <a:spcPts val="1417"/>
              </a:spcBef>
              <a:buNone/>
            </a:pPr>
            <a:r>
              <a:rPr lang="nl-NL" sz="1400" b="1"/>
              <a:t>Input: your sequencing data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1) Adapter Trimming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2) Sequence Alignment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3a) Duplicate read marking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4a) Visualization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BigWig files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3b) Gene counting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counts table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4b) Differential gene expression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list of different genes</a:t>
            </a:r>
          </a:p>
          <a:p>
            <a:pPr lvl="0">
              <a:spcBef>
                <a:spcPts val="1417"/>
              </a:spcBef>
              <a:buNone/>
            </a:pPr>
            <a:br>
              <a:rPr lang="nl-NL" sz="1400"/>
            </a:br>
            <a:r>
              <a:rPr lang="nl-NL" sz="1400"/>
              <a:t>Quality control steps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A) FASTQC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/>
              <a:t>B) Sample clustering</a:t>
            </a:r>
          </a:p>
          <a:p>
            <a:pPr lvl="0">
              <a:spcBef>
                <a:spcPts val="1417"/>
              </a:spcBef>
              <a:buNone/>
            </a:pPr>
            <a:r>
              <a:rPr lang="nl-NL" sz="1400" b="1"/>
              <a:t>Output: lots of pictures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4CAEF36-2D1C-4AE7-AC35-E05762834AB7}"/>
              </a:ext>
            </a:extLst>
          </p:cNvPr>
          <p:cNvSpPr/>
          <p:nvPr/>
        </p:nvSpPr>
        <p:spPr>
          <a:xfrm>
            <a:off x="13173623" y="1645920"/>
            <a:ext cx="457200" cy="27432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ED1C24"/>
          </a:solidFill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6EFCC-BC65-43F5-98D3-03A5D4C509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27440" y="5760720"/>
            <a:ext cx="7215840" cy="29685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E19FF-06AB-41FE-A12C-13F922F15956}"/>
              </a:ext>
            </a:extLst>
          </p:cNvPr>
          <p:cNvSpPr txBox="1"/>
          <p:nvPr/>
        </p:nvSpPr>
        <p:spPr>
          <a:xfrm>
            <a:off x="8229600" y="9235440"/>
            <a:ext cx="6309360" cy="602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Image source: 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https://www.biostars.org/p/106291/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ervolg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1324</Words>
  <Application>Microsoft Macintosh PowerPoint</Application>
  <PresentationFormat>Custom</PresentationFormat>
  <Paragraphs>438</Paragraphs>
  <Slides>31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DejaVu Sans</vt:lpstr>
      <vt:lpstr>Liberation Sans</vt:lpstr>
      <vt:lpstr>Liberation Serif</vt:lpstr>
      <vt:lpstr>Lohit Devanagari</vt:lpstr>
      <vt:lpstr>Noto Sans CJK SC</vt:lpstr>
      <vt:lpstr>OpenSymbol</vt:lpstr>
      <vt:lpstr>StarSymbol</vt:lpstr>
      <vt:lpstr>Titel 1</vt:lpstr>
      <vt:lpstr>Vervolg 1</vt:lpstr>
      <vt:lpstr>FG1 – from raw data to science</vt:lpstr>
      <vt:lpstr>Hello world!</vt:lpstr>
      <vt:lpstr>Hello world!</vt:lpstr>
      <vt:lpstr>Automation: 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Pipeline</vt:lpstr>
      <vt:lpstr>Server: mbscourse</vt:lpstr>
      <vt:lpstr>Server</vt:lpstr>
      <vt:lpstr>Server</vt:lpstr>
      <vt:lpstr>Server</vt:lpstr>
      <vt:lpstr>Server</vt:lpstr>
      <vt:lpstr>Server</vt:lpstr>
      <vt:lpstr>PowerPoint Presentation</vt:lpstr>
      <vt:lpstr>Some important Linux command</vt:lpstr>
      <vt:lpstr>Some important Linux command</vt:lpstr>
      <vt:lpstr>Pipeline</vt:lpstr>
      <vt:lpstr>Pipeline</vt:lpstr>
      <vt:lpstr>Pipeline</vt:lpstr>
      <vt:lpstr>Pipeline</vt:lpstr>
      <vt:lpstr>UCSC genome browser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Kramer, I.J. (Ilja)</dc:creator>
  <cp:lastModifiedBy>Christa Toenhake</cp:lastModifiedBy>
  <cp:revision>199</cp:revision>
  <dcterms:created xsi:type="dcterms:W3CDTF">2017-03-20T08:02:45Z</dcterms:created>
  <dcterms:modified xsi:type="dcterms:W3CDTF">2020-10-10T15:29:30Z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Radboud Universiteit Nijmegen</vt:lpwstr>
  </property>
  <property fmtid="{D5CDD505-2E9C-101B-9397-08002B2CF9AE}" pid="4" name="HiddenSlides">
    <vt:r8>0</vt:r8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r8>0</vt:r8>
  </property>
  <property fmtid="{D5CDD505-2E9C-101B-9397-08002B2CF9AE}" pid="8" name="Notes">
    <vt:r8>0</vt:r8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r8>2</vt:r8>
  </property>
</Properties>
</file>